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ink/ink2.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1"/>
  </p:notesMasterIdLst>
  <p:sldIdLst>
    <p:sldId id="256" r:id="rId2"/>
    <p:sldId id="317" r:id="rId3"/>
    <p:sldId id="318" r:id="rId4"/>
    <p:sldId id="257" r:id="rId5"/>
    <p:sldId id="297" r:id="rId6"/>
    <p:sldId id="299" r:id="rId7"/>
    <p:sldId id="288" r:id="rId8"/>
    <p:sldId id="298" r:id="rId9"/>
    <p:sldId id="260" r:id="rId10"/>
    <p:sldId id="300" r:id="rId11"/>
    <p:sldId id="301" r:id="rId12"/>
    <p:sldId id="258" r:id="rId13"/>
    <p:sldId id="303" r:id="rId14"/>
    <p:sldId id="296" r:id="rId15"/>
    <p:sldId id="302" r:id="rId16"/>
    <p:sldId id="278" r:id="rId17"/>
    <p:sldId id="304" r:id="rId18"/>
    <p:sldId id="305" r:id="rId19"/>
    <p:sldId id="261" r:id="rId20"/>
    <p:sldId id="293" r:id="rId21"/>
    <p:sldId id="310" r:id="rId22"/>
    <p:sldId id="309" r:id="rId23"/>
    <p:sldId id="311" r:id="rId24"/>
    <p:sldId id="295" r:id="rId25"/>
    <p:sldId id="262" r:id="rId26"/>
    <p:sldId id="315" r:id="rId27"/>
    <p:sldId id="314" r:id="rId28"/>
    <p:sldId id="313" r:id="rId29"/>
    <p:sldId id="266" r:id="rId30"/>
  </p:sldIdLst>
  <p:sldSz cx="18288000" cy="10287000"/>
  <p:notesSz cx="6858000" cy="9144000"/>
  <p:embeddedFontLst>
    <p:embeddedFont>
      <p:font typeface="Roboto" panose="02000000000000000000" pitchFamily="2" charset="0"/>
      <p:regular r:id="rId32"/>
      <p:bold r:id="rId33"/>
    </p:embeddedFont>
    <p:embeddedFont>
      <p:font typeface="Roboto Bold" panose="02000000000000000000"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182" autoAdjust="0"/>
    <p:restoredTop sz="94404" autoAdjust="0"/>
  </p:normalViewPr>
  <p:slideViewPr>
    <p:cSldViewPr>
      <p:cViewPr>
        <p:scale>
          <a:sx n="33" d="100"/>
          <a:sy n="33" d="100"/>
        </p:scale>
        <p:origin x="1200" y="588"/>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6:50:00.463"/>
    </inkml:context>
    <inkml:brush xml:id="br0">
      <inkml:brushProperty name="width" value="0.025" units="cm"/>
      <inkml:brushProperty name="height" value="0.025" units="cm"/>
    </inkml:brush>
  </inkml:definitions>
  <inkml:trace contextRef="#ctx0" brushRef="#br0">974 0 24575,'-28'0'0,"-91"4"0,101-2 0,1 0 0,-1 2 0,0 0 0,-26 11 0,-12 11 0,2 2 0,-64 45 0,97-59 0,2 1 0,-1 1 0,-31 36 0,-41 61 0,53-62 0,9-14 0,2 2 0,-36 68 0,53-84 0,0 0 0,2 1 0,1 0 0,1 0 0,1 1 0,-5 40 0,-14 103 0,-4 45 0,27 61 0,3-193 0,-1-19 0,4 0 0,2 1 0,4-2 0,25 94 0,-26-127 0,2 0 0,1-1 0,1 0 0,1-1 0,2-1 0,0 0 0,2-1 0,0-1 0,2-1 0,44 39 0,104 91 0,-87-75 0,115 83 0,-114-107 0,2-3 0,1-5 0,130 50 0,287 71 0,-308-118 0,-40-12 0,-45-7 0,0-4 0,2-6 0,179 9 0,-285-28 0,279 17 0,-217-7-1365,-9-1-5461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6:50:00.464"/>
    </inkml:context>
    <inkml:brush xml:id="br0">
      <inkml:brushProperty name="width" value="0.025" units="cm"/>
      <inkml:brushProperty name="height" value="0.025" units="cm"/>
    </inkml:brush>
  </inkml:definitions>
  <inkml:trace contextRef="#ctx0" brushRef="#br0">1 1 24575,'19'0'0,"0"1"0,-1 2 0,1 0 0,-1 0 0,1 2 0,-1 0 0,0 2 0,-1 0 0,26 13 0,-10-1 0,-1 0 0,-1 2 0,-1 2 0,35 32 0,99 113 0,-164-168 0,120 155 0,-51-61 0,-66-91 0,-1-1 0,0 1 0,0 0 0,0 0 0,-1 0 0,1 0 0,-1 1 0,1-1 0,-1 0 0,0 0 0,0 1 0,-1-1 0,1 1 0,0 5 0,-2-6 0,1 0 0,-1-1 0,0 1 0,0 0 0,0 0 0,0-1 0,-1 1 0,1-1 0,-1 1 0,1-1 0,-1 0 0,0 1 0,0-1 0,0 0 0,0 0 0,0 0 0,-1-1 0,-4 4 0,-15 8 0,0-1 0,-1-1 0,-1-1 0,-44 12 0,1 1 0,45-15 0,-247 101 0,259-105 0,1 0 0,-1 1 0,1 1 0,0-1 0,0 2 0,1-1 0,-1 1 0,2 0 0,-1 1 0,-10 13 0,-4 9-1365,3-5-5461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C435BD-0FDC-4D0A-B9A2-D989EAF439B8}" type="datetimeFigureOut">
              <a:rPr lang="en-US" smtClean="0"/>
              <a:t>3/6/2025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CF37AE-19C8-4C6A-8CAA-05C4DFD8DC75}" type="slidenum">
              <a:rPr lang="en-US" smtClean="0"/>
              <a:t>‹#›</a:t>
            </a:fld>
            <a:endParaRPr lang="en-US"/>
          </a:p>
        </p:txBody>
      </p:sp>
    </p:spTree>
    <p:extLst>
      <p:ext uri="{BB962C8B-B14F-4D97-AF65-F5344CB8AC3E}">
        <p14:creationId xmlns:p14="http://schemas.microsoft.com/office/powerpoint/2010/main" val="1014652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CF37AE-19C8-4C6A-8CAA-05C4DFD8DC75}" type="slidenum">
              <a:rPr lang="en-US" smtClean="0"/>
              <a:t>1</a:t>
            </a:fld>
            <a:endParaRPr lang="en-US"/>
          </a:p>
        </p:txBody>
      </p:sp>
    </p:spTree>
    <p:extLst>
      <p:ext uri="{BB962C8B-B14F-4D97-AF65-F5344CB8AC3E}">
        <p14:creationId xmlns:p14="http://schemas.microsoft.com/office/powerpoint/2010/main" val="36171954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CF37AE-19C8-4C6A-8CAA-05C4DFD8DC75}" type="slidenum">
              <a:rPr lang="en-US" smtClean="0"/>
              <a:t>12</a:t>
            </a:fld>
            <a:endParaRPr lang="en-US"/>
          </a:p>
        </p:txBody>
      </p:sp>
    </p:spTree>
    <p:extLst>
      <p:ext uri="{BB962C8B-B14F-4D97-AF65-F5344CB8AC3E}">
        <p14:creationId xmlns:p14="http://schemas.microsoft.com/office/powerpoint/2010/main" val="4041094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Customer service is a critical factor</a:t>
            </a:r>
            <a:r>
              <a:rPr lang="en-US" dirty="0"/>
              <a:t> in both positive and negative reviews. Happy customers mention </a:t>
            </a:r>
            <a:r>
              <a:rPr lang="en-US" b="1" dirty="0"/>
              <a:t>"staff" and "helpful,"</a:t>
            </a:r>
            <a:r>
              <a:rPr lang="en-US" dirty="0"/>
              <a:t> while unhappy ones emphasize </a:t>
            </a:r>
            <a:r>
              <a:rPr lang="en-US" b="1" dirty="0"/>
              <a:t>"told," "asked," and "said"</a:t>
            </a:r>
            <a:r>
              <a:rPr lang="en-US" dirty="0"/>
              <a:t>—implying conflicts or dissatisfaction with responses from store </a:t>
            </a:r>
            <a:r>
              <a:rPr lang="en-US" dirty="0" err="1"/>
              <a:t>employees.</a:t>
            </a:r>
            <a:r>
              <a:rPr lang="en-US" b="1" dirty="0" err="1"/>
              <a:t>Efficiency</a:t>
            </a:r>
            <a:r>
              <a:rPr lang="en-US" b="1" dirty="0"/>
              <a:t> matters:</a:t>
            </a:r>
            <a:r>
              <a:rPr lang="en-US" dirty="0"/>
              <a:t> Positive reviews highlight </a:t>
            </a:r>
            <a:r>
              <a:rPr lang="en-US" b="1" dirty="0"/>
              <a:t>"time"</a:t>
            </a:r>
            <a:r>
              <a:rPr lang="en-US" dirty="0"/>
              <a:t> in a general or enjoyable shopping sense, whereas negative reviews connect it with </a:t>
            </a:r>
            <a:r>
              <a:rPr lang="en-US" b="1" dirty="0"/>
              <a:t>waiting issues or service </a:t>
            </a:r>
            <a:r>
              <a:rPr lang="en-US" b="1" dirty="0" err="1"/>
              <a:t>delays.Order</a:t>
            </a:r>
            <a:r>
              <a:rPr lang="en-US" b="1" dirty="0"/>
              <a:t> and refunds are pain points:</a:t>
            </a:r>
            <a:r>
              <a:rPr lang="en-US" dirty="0"/>
              <a:t> Many negative reviews reference </a:t>
            </a:r>
            <a:r>
              <a:rPr lang="en-US" b="1" dirty="0"/>
              <a:t>"order" and "refund,"</a:t>
            </a:r>
            <a:r>
              <a:rPr lang="en-US" dirty="0"/>
              <a:t> suggesting that issues with purchases, returns, or transactions are common reasons for dissatisfaction.</a:t>
            </a:r>
          </a:p>
        </p:txBody>
      </p:sp>
      <p:sp>
        <p:nvSpPr>
          <p:cNvPr id="4" name="Slide Number Placeholder 3"/>
          <p:cNvSpPr>
            <a:spLocks noGrp="1"/>
          </p:cNvSpPr>
          <p:nvPr>
            <p:ph type="sldNum" sz="quarter" idx="5"/>
          </p:nvPr>
        </p:nvSpPr>
        <p:spPr/>
        <p:txBody>
          <a:bodyPr/>
          <a:lstStyle/>
          <a:p>
            <a:fld id="{07CF37AE-19C8-4C6A-8CAA-05C4DFD8DC75}" type="slidenum">
              <a:rPr lang="en-US" smtClean="0"/>
              <a:t>13</a:t>
            </a:fld>
            <a:endParaRPr lang="en-US"/>
          </a:p>
        </p:txBody>
      </p:sp>
    </p:spTree>
    <p:extLst>
      <p:ext uri="{BB962C8B-B14F-4D97-AF65-F5344CB8AC3E}">
        <p14:creationId xmlns:p14="http://schemas.microsoft.com/office/powerpoint/2010/main" val="1583289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210000"/>
              </a:lnSpc>
            </a:pPr>
            <a:r>
              <a:rPr lang="en-IN" sz="1200" dirty="0">
                <a:latin typeface="Roboto" panose="02000000000000000000" pitchFamily="2" charset="0"/>
                <a:ea typeface="Roboto" panose="02000000000000000000" pitchFamily="2" charset="0"/>
                <a:cs typeface="Roboto" panose="02000000000000000000" pitchFamily="2" charset="0"/>
              </a:rPr>
              <a:t>This </a:t>
            </a:r>
            <a:r>
              <a:rPr lang="en-IN" sz="1200" b="1" dirty="0">
                <a:latin typeface="Roboto" panose="02000000000000000000" pitchFamily="2" charset="0"/>
                <a:ea typeface="Roboto" panose="02000000000000000000" pitchFamily="2" charset="0"/>
                <a:cs typeface="Roboto" panose="02000000000000000000" pitchFamily="2" charset="0"/>
              </a:rPr>
              <a:t>Star Rating Distribution</a:t>
            </a:r>
            <a:r>
              <a:rPr lang="en-IN" sz="1200" dirty="0">
                <a:latin typeface="Roboto" panose="02000000000000000000" pitchFamily="2" charset="0"/>
                <a:ea typeface="Roboto" panose="02000000000000000000" pitchFamily="2" charset="0"/>
                <a:cs typeface="Roboto" panose="02000000000000000000" pitchFamily="2" charset="0"/>
              </a:rPr>
              <a:t> chart shows the number of reviews for each rating, ranging from </a:t>
            </a:r>
            <a:r>
              <a:rPr lang="en-IN" sz="1200" b="1" dirty="0">
                <a:latin typeface="Roboto" panose="02000000000000000000" pitchFamily="2" charset="0"/>
                <a:ea typeface="Roboto" panose="02000000000000000000" pitchFamily="2" charset="0"/>
                <a:cs typeface="Roboto" panose="02000000000000000000" pitchFamily="2" charset="0"/>
              </a:rPr>
              <a:t>1 (worst) to 5 (best)</a:t>
            </a:r>
            <a:r>
              <a:rPr lang="en-IN" sz="1200" dirty="0">
                <a:latin typeface="Roboto" panose="02000000000000000000" pitchFamily="2" charset="0"/>
                <a:ea typeface="Roboto" panose="02000000000000000000" pitchFamily="2" charset="0"/>
                <a:cs typeface="Roboto" panose="02000000000000000000" pitchFamily="2" charset="0"/>
              </a:rPr>
              <a:t>.</a:t>
            </a:r>
          </a:p>
          <a:p>
            <a:pPr>
              <a:lnSpc>
                <a:spcPct val="210000"/>
              </a:lnSpc>
            </a:pPr>
            <a:r>
              <a:rPr lang="en-IN" sz="1200" dirty="0">
                <a:latin typeface="Roboto" panose="02000000000000000000" pitchFamily="2" charset="0"/>
                <a:ea typeface="Roboto" panose="02000000000000000000" pitchFamily="2" charset="0"/>
                <a:cs typeface="Roboto" panose="02000000000000000000" pitchFamily="2" charset="0"/>
              </a:rPr>
              <a:t>The </a:t>
            </a:r>
            <a:r>
              <a:rPr lang="en-IN" sz="1200" b="1" dirty="0">
                <a:latin typeface="Roboto" panose="02000000000000000000" pitchFamily="2" charset="0"/>
                <a:ea typeface="Roboto" panose="02000000000000000000" pitchFamily="2" charset="0"/>
                <a:cs typeface="Roboto" panose="02000000000000000000" pitchFamily="2" charset="0"/>
              </a:rPr>
              <a:t>majority of reviews are 5-star</a:t>
            </a:r>
            <a:r>
              <a:rPr lang="en-IN" sz="1200" dirty="0">
                <a:latin typeface="Roboto" panose="02000000000000000000" pitchFamily="2" charset="0"/>
                <a:ea typeface="Roboto" panose="02000000000000000000" pitchFamily="2" charset="0"/>
                <a:cs typeface="Roboto" panose="02000000000000000000" pitchFamily="2" charset="0"/>
              </a:rPr>
              <a:t>, indicating that most customers had a positive experience.</a:t>
            </a:r>
          </a:p>
          <a:p>
            <a:pPr>
              <a:lnSpc>
                <a:spcPct val="210000"/>
              </a:lnSpc>
            </a:pPr>
            <a:r>
              <a:rPr lang="en-IN" sz="1200" b="1" dirty="0">
                <a:latin typeface="Roboto" panose="02000000000000000000" pitchFamily="2" charset="0"/>
                <a:ea typeface="Roboto" panose="02000000000000000000" pitchFamily="2" charset="0"/>
                <a:cs typeface="Roboto" panose="02000000000000000000" pitchFamily="2" charset="0"/>
              </a:rPr>
              <a:t>1-star reviews are the second most common</a:t>
            </a:r>
            <a:r>
              <a:rPr lang="en-IN" sz="1200" dirty="0">
                <a:latin typeface="Roboto" panose="02000000000000000000" pitchFamily="2" charset="0"/>
                <a:ea typeface="Roboto" panose="02000000000000000000" pitchFamily="2" charset="0"/>
                <a:cs typeface="Roboto" panose="02000000000000000000" pitchFamily="2" charset="0"/>
              </a:rPr>
              <a:t>, suggesting a mix of highly satisfied and dissatisfied customers.</a:t>
            </a:r>
          </a:p>
          <a:p>
            <a:pPr>
              <a:lnSpc>
                <a:spcPct val="210000"/>
              </a:lnSpc>
            </a:pPr>
            <a:r>
              <a:rPr lang="en-IN" sz="1200" dirty="0">
                <a:latin typeface="Roboto" panose="02000000000000000000" pitchFamily="2" charset="0"/>
                <a:ea typeface="Roboto" panose="02000000000000000000" pitchFamily="2" charset="0"/>
                <a:cs typeface="Roboto" panose="02000000000000000000" pitchFamily="2" charset="0"/>
              </a:rPr>
              <a:t>The lower counts for </a:t>
            </a:r>
            <a:r>
              <a:rPr lang="en-IN" sz="1200" b="1" dirty="0">
                <a:latin typeface="Roboto" panose="02000000000000000000" pitchFamily="2" charset="0"/>
                <a:ea typeface="Roboto" panose="02000000000000000000" pitchFamily="2" charset="0"/>
                <a:cs typeface="Roboto" panose="02000000000000000000" pitchFamily="2" charset="0"/>
              </a:rPr>
              <a:t>2-star and 3-star ratings</a:t>
            </a:r>
            <a:r>
              <a:rPr lang="en-IN" sz="1200" dirty="0">
                <a:latin typeface="Roboto" panose="02000000000000000000" pitchFamily="2" charset="0"/>
                <a:ea typeface="Roboto" panose="02000000000000000000" pitchFamily="2" charset="0"/>
                <a:cs typeface="Roboto" panose="02000000000000000000" pitchFamily="2" charset="0"/>
              </a:rPr>
              <a:t> imply that customers tend to either love or strongly dislike a product/service, with fewer neutral reviews.</a:t>
            </a:r>
          </a:p>
          <a:p>
            <a:endParaRPr lang="en-US" dirty="0"/>
          </a:p>
        </p:txBody>
      </p:sp>
      <p:sp>
        <p:nvSpPr>
          <p:cNvPr id="4" name="Slide Number Placeholder 3"/>
          <p:cNvSpPr>
            <a:spLocks noGrp="1"/>
          </p:cNvSpPr>
          <p:nvPr>
            <p:ph type="sldNum" sz="quarter" idx="5"/>
          </p:nvPr>
        </p:nvSpPr>
        <p:spPr/>
        <p:txBody>
          <a:bodyPr/>
          <a:lstStyle/>
          <a:p>
            <a:fld id="{07CF37AE-19C8-4C6A-8CAA-05C4DFD8DC75}" type="slidenum">
              <a:rPr lang="en-US" smtClean="0"/>
              <a:t>14</a:t>
            </a:fld>
            <a:endParaRPr lang="en-US"/>
          </a:p>
        </p:txBody>
      </p:sp>
    </p:spTree>
    <p:extLst>
      <p:ext uri="{BB962C8B-B14F-4D97-AF65-F5344CB8AC3E}">
        <p14:creationId xmlns:p14="http://schemas.microsoft.com/office/powerpoint/2010/main" val="20582458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IN" dirty="0"/>
              <a:t>Most reviews are </a:t>
            </a:r>
            <a:r>
              <a:rPr lang="en-IN" b="1" dirty="0"/>
              <a:t>short, typically under 100 words</a:t>
            </a:r>
            <a:r>
              <a:rPr lang="en-IN" dirty="0"/>
              <a:t>, indicating that customers </a:t>
            </a:r>
            <a:r>
              <a:rPr lang="en-IN" b="1" dirty="0">
                <a:solidFill>
                  <a:schemeClr val="bg2">
                    <a:lumMod val="10000"/>
                  </a:schemeClr>
                </a:solidFill>
              </a:rPr>
              <a:t>tend to leave brief feedback.</a:t>
            </a:r>
          </a:p>
          <a:p>
            <a:pPr>
              <a:lnSpc>
                <a:spcPct val="150000"/>
              </a:lnSpc>
            </a:pPr>
            <a:r>
              <a:rPr lang="en-IN" dirty="0"/>
              <a:t>The </a:t>
            </a:r>
            <a:r>
              <a:rPr lang="en-IN" b="1" dirty="0"/>
              <a:t>right-skewed distribution</a:t>
            </a:r>
            <a:r>
              <a:rPr lang="en-IN" dirty="0"/>
              <a:t> implies that while short reviews are the norm, a small portion of users leave very detailed feedback.</a:t>
            </a:r>
          </a:p>
          <a:p>
            <a:endParaRPr lang="en-US" dirty="0"/>
          </a:p>
        </p:txBody>
      </p:sp>
      <p:sp>
        <p:nvSpPr>
          <p:cNvPr id="4" name="Slide Number Placeholder 3"/>
          <p:cNvSpPr>
            <a:spLocks noGrp="1"/>
          </p:cNvSpPr>
          <p:nvPr>
            <p:ph type="sldNum" sz="quarter" idx="5"/>
          </p:nvPr>
        </p:nvSpPr>
        <p:spPr/>
        <p:txBody>
          <a:bodyPr/>
          <a:lstStyle/>
          <a:p>
            <a:fld id="{07CF37AE-19C8-4C6A-8CAA-05C4DFD8DC75}" type="slidenum">
              <a:rPr lang="en-US" smtClean="0"/>
              <a:t>15</a:t>
            </a:fld>
            <a:endParaRPr lang="en-US"/>
          </a:p>
        </p:txBody>
      </p:sp>
    </p:spTree>
    <p:extLst>
      <p:ext uri="{BB962C8B-B14F-4D97-AF65-F5344CB8AC3E}">
        <p14:creationId xmlns:p14="http://schemas.microsoft.com/office/powerpoint/2010/main" val="8576647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VADER is Best for Short Texts (≤30 words)</a:t>
            </a:r>
          </a:p>
          <a:p>
            <a:r>
              <a:rPr lang="en-US" dirty="0" err="1"/>
              <a:t>TextBlob</a:t>
            </a:r>
            <a:r>
              <a:rPr lang="en-US" dirty="0"/>
              <a:t> Works Better for Longer Texts (&gt;30 words)</a:t>
            </a:r>
          </a:p>
          <a:p>
            <a:r>
              <a:rPr lang="en-US" dirty="0"/>
              <a:t>There are some text that are over 30 words, so we decide to you both method</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7CF37AE-19C8-4C6A-8CAA-05C4DFD8DC75}" type="slidenum">
              <a:rPr lang="en-US" smtClean="0"/>
              <a:t>17</a:t>
            </a:fld>
            <a:endParaRPr lang="en-US"/>
          </a:p>
        </p:txBody>
      </p:sp>
    </p:spTree>
    <p:extLst>
      <p:ext uri="{BB962C8B-B14F-4D97-AF65-F5344CB8AC3E}">
        <p14:creationId xmlns:p14="http://schemas.microsoft.com/office/powerpoint/2010/main" val="2535121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got after we rated the reviews</a:t>
            </a:r>
            <a:endParaRPr lang="en-US" altLang="zh-TW" dirty="0"/>
          </a:p>
          <a:p>
            <a:endParaRPr lang="en-US" altLang="zh-TW" dirty="0"/>
          </a:p>
          <a:p>
            <a:r>
              <a:rPr lang="en-US" altLang="zh-TW" dirty="0"/>
              <a:t>Key Observations:1. Gifts, Florists &amp; Specialty Shops has the highest sentiment score, suggesting that customers generally express the most positive sentiment when reviewing stores in this category.2. Home Improvement &amp; Furniture Stores has the lowest sentiment score, which may indicate that customers tend to have more neutral or slightly negative experiences in this category.</a:t>
            </a:r>
          </a:p>
          <a:p>
            <a:endParaRPr lang="en-US" dirty="0"/>
          </a:p>
          <a:p>
            <a:endParaRPr lang="en-US" dirty="0"/>
          </a:p>
          <a:p>
            <a:endParaRPr lang="en-US" dirty="0"/>
          </a:p>
          <a:p>
            <a:endParaRPr lang="en-US" dirty="0"/>
          </a:p>
          <a:p>
            <a:endParaRPr lang="en-US" dirty="0"/>
          </a:p>
          <a:p>
            <a:r>
              <a:rPr lang="en-US" b="1" dirty="0"/>
              <a:t>2️⃣ Why Use TF-IDF in Sentiment Analysis?</a:t>
            </a:r>
          </a:p>
          <a:p>
            <a:r>
              <a:rPr lang="en-US" dirty="0"/>
              <a:t>✅ </a:t>
            </a:r>
            <a:r>
              <a:rPr lang="en-US" b="1" dirty="0"/>
              <a:t>Extracts Important Words</a:t>
            </a:r>
            <a:r>
              <a:rPr lang="en-US" dirty="0"/>
              <a:t> → Helps identify which words contribute most to sentiment</a:t>
            </a:r>
          </a:p>
          <a:p>
            <a:endParaRPr lang="en-US" dirty="0"/>
          </a:p>
        </p:txBody>
      </p:sp>
      <p:sp>
        <p:nvSpPr>
          <p:cNvPr id="4" name="Slide Number Placeholder 3"/>
          <p:cNvSpPr>
            <a:spLocks noGrp="1"/>
          </p:cNvSpPr>
          <p:nvPr>
            <p:ph type="sldNum" sz="quarter" idx="5"/>
          </p:nvPr>
        </p:nvSpPr>
        <p:spPr/>
        <p:txBody>
          <a:bodyPr/>
          <a:lstStyle/>
          <a:p>
            <a:fld id="{07CF37AE-19C8-4C6A-8CAA-05C4DFD8DC75}" type="slidenum">
              <a:rPr lang="en-US" smtClean="0"/>
              <a:t>18</a:t>
            </a:fld>
            <a:endParaRPr lang="en-US"/>
          </a:p>
        </p:txBody>
      </p:sp>
    </p:spTree>
    <p:extLst>
      <p:ext uri="{BB962C8B-B14F-4D97-AF65-F5344CB8AC3E}">
        <p14:creationId xmlns:p14="http://schemas.microsoft.com/office/powerpoint/2010/main" val="24349560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Insights from the </a:t>
            </a:r>
            <a:r>
              <a:rPr lang="en-US" b="1" dirty="0" err="1"/>
              <a:t>WordClouds</a:t>
            </a:r>
            <a:r>
              <a:rPr lang="en-US" b="1" dirty="0"/>
              <a:t>:</a:t>
            </a:r>
          </a:p>
          <a:p>
            <a:pPr>
              <a:buFont typeface="+mj-lt"/>
              <a:buAutoNum type="arabicPeriod"/>
            </a:pPr>
            <a:r>
              <a:rPr lang="en-US" b="1" dirty="0"/>
              <a:t>Fashion &amp; Personal Goods Stores</a:t>
            </a:r>
            <a:endParaRPr lang="en-US" dirty="0"/>
          </a:p>
          <a:p>
            <a:pPr marL="742950" lvl="1" indent="-285750">
              <a:buFont typeface="+mj-lt"/>
              <a:buAutoNum type="arabicPeriod"/>
            </a:pPr>
            <a:r>
              <a:rPr lang="en-US" dirty="0"/>
              <a:t>Most common words: </a:t>
            </a:r>
            <a:r>
              <a:rPr lang="en-US" b="1" dirty="0"/>
              <a:t>"store," "place," "shop," "mall," "time," "staff," "find," "love"</a:t>
            </a:r>
            <a:endParaRPr lang="en-US" dirty="0"/>
          </a:p>
          <a:p>
            <a:pPr marL="742950" lvl="1" indent="-285750">
              <a:buFont typeface="+mj-lt"/>
              <a:buAutoNum type="arabicPeriod"/>
            </a:pPr>
            <a:r>
              <a:rPr lang="en-US" dirty="0"/>
              <a:t>Customers frequently talk about </a:t>
            </a:r>
            <a:r>
              <a:rPr lang="en-US" b="1" dirty="0"/>
              <a:t>the store location (mall, place)</a:t>
            </a:r>
            <a:r>
              <a:rPr lang="en-US" dirty="0"/>
              <a:t>, </a:t>
            </a:r>
            <a:r>
              <a:rPr lang="en-US" b="1" dirty="0"/>
              <a:t>shopping experience (find, shop)</a:t>
            </a:r>
            <a:r>
              <a:rPr lang="en-US" dirty="0"/>
              <a:t>, and </a:t>
            </a:r>
            <a:r>
              <a:rPr lang="en-US" b="1" dirty="0"/>
              <a:t>customer service (staff, love, great)</a:t>
            </a:r>
            <a:r>
              <a:rPr lang="en-US" dirty="0"/>
              <a:t>.</a:t>
            </a:r>
          </a:p>
          <a:p>
            <a:pPr>
              <a:buFont typeface="+mj-lt"/>
              <a:buAutoNum type="arabicPeriod"/>
            </a:pPr>
            <a:r>
              <a:rPr lang="en-US" b="1" dirty="0"/>
              <a:t>Gifts, Florists &amp; Specialty Shops</a:t>
            </a:r>
            <a:endParaRPr lang="en-US" dirty="0"/>
          </a:p>
          <a:p>
            <a:pPr marL="742950" lvl="1" indent="-285750">
              <a:buFont typeface="+mj-lt"/>
              <a:buAutoNum type="arabicPeriod"/>
            </a:pPr>
            <a:r>
              <a:rPr lang="en-US" dirty="0"/>
              <a:t>Most common words: </a:t>
            </a:r>
            <a:r>
              <a:rPr lang="en-US" b="1" dirty="0"/>
              <a:t>"flower," "arrangement," "bouquet," "florist," "order," "delivered," "wedding," "beautiful"</a:t>
            </a:r>
            <a:endParaRPr lang="en-US" dirty="0"/>
          </a:p>
          <a:p>
            <a:pPr marL="742950" lvl="1" indent="-285750">
              <a:buFont typeface="+mj-lt"/>
              <a:buAutoNum type="arabicPeriod"/>
            </a:pPr>
            <a:r>
              <a:rPr lang="en-US" dirty="0"/>
              <a:t>This category has words related to </a:t>
            </a:r>
            <a:r>
              <a:rPr lang="en-US" b="1" dirty="0"/>
              <a:t>flowers and gifts</a:t>
            </a:r>
            <a:r>
              <a:rPr lang="en-US" dirty="0"/>
              <a:t>, with a strong focus on </a:t>
            </a:r>
            <a:r>
              <a:rPr lang="en-US" b="1" dirty="0"/>
              <a:t>ordering, delivery, and special occasions (wedding, birthday)</a:t>
            </a:r>
            <a:r>
              <a:rPr lang="en-US" dirty="0"/>
              <a:t>.</a:t>
            </a:r>
          </a:p>
          <a:p>
            <a:pPr>
              <a:buFont typeface="+mj-lt"/>
              <a:buAutoNum type="arabicPeriod"/>
            </a:pPr>
            <a:r>
              <a:rPr lang="en-US" b="1" dirty="0"/>
              <a:t>Home Improvement &amp; Furniture Stores</a:t>
            </a:r>
            <a:endParaRPr lang="en-US" dirty="0"/>
          </a:p>
          <a:p>
            <a:pPr marL="742950" lvl="1" indent="-285750">
              <a:buFont typeface="+mj-lt"/>
              <a:buAutoNum type="arabicPeriod"/>
            </a:pPr>
            <a:r>
              <a:rPr lang="en-US" dirty="0"/>
              <a:t>Most common words: </a:t>
            </a:r>
            <a:r>
              <a:rPr lang="en-US" b="1" dirty="0"/>
              <a:t>"store," "one," "place," "time," "furniture," "need," "price," "customer service"</a:t>
            </a:r>
            <a:endParaRPr lang="en-US" dirty="0"/>
          </a:p>
          <a:p>
            <a:pPr marL="742950" lvl="1" indent="-285750">
              <a:buFont typeface="+mj-lt"/>
              <a:buAutoNum type="arabicPeriod"/>
            </a:pPr>
            <a:r>
              <a:rPr lang="en-US" dirty="0"/>
              <a:t>Discussions here are more </a:t>
            </a:r>
            <a:r>
              <a:rPr lang="en-US" b="1" dirty="0"/>
              <a:t>practical</a:t>
            </a:r>
            <a:r>
              <a:rPr lang="en-US" dirty="0"/>
              <a:t>, focusing on </a:t>
            </a:r>
            <a:r>
              <a:rPr lang="en-US" b="1" dirty="0"/>
              <a:t>product needs (furniture, price, need)</a:t>
            </a:r>
            <a:r>
              <a:rPr lang="en-US" dirty="0"/>
              <a:t> and </a:t>
            </a:r>
            <a:r>
              <a:rPr lang="en-US" b="1" dirty="0"/>
              <a:t>customer service issues (called, told, help)</a:t>
            </a:r>
            <a:r>
              <a:rPr lang="en-US" dirty="0"/>
              <a:t>.</a:t>
            </a:r>
          </a:p>
          <a:p>
            <a:pPr marL="742950" lvl="1" indent="-285750">
              <a:buFont typeface="+mj-lt"/>
              <a:buAutoNum type="arabicPeriod"/>
            </a:pPr>
            <a:r>
              <a:rPr lang="en-US" dirty="0"/>
              <a:t>The presence of </a:t>
            </a:r>
            <a:r>
              <a:rPr lang="en-US" b="1" dirty="0"/>
              <a:t>"delivery"</a:t>
            </a:r>
            <a:r>
              <a:rPr lang="en-US" dirty="0"/>
              <a:t> suggests that logistics might be a key topic in reviews.</a:t>
            </a:r>
          </a:p>
          <a:p>
            <a:pPr>
              <a:buFont typeface="+mj-lt"/>
              <a:buAutoNum type="arabicPeriod"/>
            </a:pPr>
            <a:r>
              <a:rPr lang="en-US" b="1" dirty="0"/>
              <a:t>Books, Media &amp; Hobby Shops</a:t>
            </a:r>
            <a:endParaRPr lang="en-US" dirty="0"/>
          </a:p>
          <a:p>
            <a:pPr marL="742950" lvl="1" indent="-285750">
              <a:buFont typeface="+mj-lt"/>
              <a:buAutoNum type="arabicPeriod"/>
            </a:pPr>
            <a:r>
              <a:rPr lang="en-US" dirty="0"/>
              <a:t>Most common words: </a:t>
            </a:r>
            <a:r>
              <a:rPr lang="en-US" b="1" dirty="0"/>
              <a:t>"store," "book," "selection," "place," "great," "find," "love," "staff"</a:t>
            </a:r>
            <a:endParaRPr lang="en-US" dirty="0"/>
          </a:p>
          <a:p>
            <a:pPr marL="742950" lvl="1" indent="-285750">
              <a:buFont typeface="+mj-lt"/>
              <a:buAutoNum type="arabicPeriod"/>
            </a:pPr>
            <a:r>
              <a:rPr lang="en-US" dirty="0"/>
              <a:t>Customers frequently talk about </a:t>
            </a:r>
            <a:r>
              <a:rPr lang="en-US" b="1" dirty="0"/>
              <a:t>book selection, shopping experience, and staff interactions</a:t>
            </a:r>
            <a:r>
              <a:rPr lang="en-US" dirty="0"/>
              <a:t>.</a:t>
            </a:r>
          </a:p>
          <a:p>
            <a:pPr marL="742950" lvl="1" indent="-285750">
              <a:buFont typeface="+mj-lt"/>
              <a:buAutoNum type="arabicPeriod"/>
            </a:pPr>
            <a:r>
              <a:rPr lang="en-US" dirty="0"/>
              <a:t>Positive words like </a:t>
            </a:r>
            <a:r>
              <a:rPr lang="en-US" b="1" dirty="0"/>
              <a:t>"love," "great," and "find"</a:t>
            </a:r>
            <a:r>
              <a:rPr lang="en-US" dirty="0"/>
              <a:t> suggest an overall satisfying shopping experience.</a:t>
            </a:r>
          </a:p>
          <a:p>
            <a:pPr marL="742950" lvl="1" indent="-285750">
              <a:buFont typeface="+mj-lt"/>
              <a:buAutoNum type="arabicPeriod"/>
            </a:pPr>
            <a:endParaRPr lang="en-US" dirty="0"/>
          </a:p>
          <a:p>
            <a:pPr marL="742950" lvl="1" indent="-285750">
              <a:buFont typeface="+mj-lt"/>
              <a:buAutoNum type="arabicPeriod"/>
            </a:pPr>
            <a:endParaRPr lang="en-US" dirty="0"/>
          </a:p>
          <a:p>
            <a:pPr marL="742950" lvl="1" indent="-285750">
              <a:buFont typeface="+mj-lt"/>
              <a:buAutoNum type="arabicPeriod"/>
            </a:pPr>
            <a:endParaRPr lang="en-US" dirty="0"/>
          </a:p>
          <a:p>
            <a:pPr marL="742950" lvl="1" indent="-285750">
              <a:buFont typeface="+mj-lt"/>
              <a:buAutoNum type="arabicPeriod"/>
            </a:pPr>
            <a:endParaRPr lang="en-US" dirty="0"/>
          </a:p>
          <a:p>
            <a:pPr marL="742950" lvl="1" indent="-285750">
              <a:buFont typeface="+mj-lt"/>
              <a:buAutoNum type="arabicPeriod"/>
            </a:pPr>
            <a:endParaRPr lang="en-US" dirty="0"/>
          </a:p>
          <a:p>
            <a:pPr marL="742950" lvl="1" indent="-285750">
              <a:buFont typeface="+mj-lt"/>
              <a:buAutoNum type="arabicPeriod"/>
            </a:pPr>
            <a:endParaRPr lang="en-US" dirty="0"/>
          </a:p>
          <a:p>
            <a:pPr marL="742950" lvl="1" indent="-285750">
              <a:buFont typeface="+mj-lt"/>
              <a:buAutoNum type="arabicPeriod"/>
            </a:pPr>
            <a:endParaRPr lang="en-US" dirty="0"/>
          </a:p>
          <a:p>
            <a:pPr marL="742950" lvl="1" indent="-285750">
              <a:buFont typeface="+mj-lt"/>
              <a:buAutoNum type="arabicPeriod"/>
            </a:pPr>
            <a:endParaRPr lang="en-US" dirty="0"/>
          </a:p>
          <a:p>
            <a:r>
              <a:rPr lang="en-US" b="1" dirty="0"/>
              <a:t>Overall Takeaways:</a:t>
            </a:r>
          </a:p>
          <a:p>
            <a:pPr>
              <a:buFont typeface="Arial" panose="020B0604020202020204" pitchFamily="34" charset="0"/>
              <a:buChar char="•"/>
            </a:pPr>
            <a:r>
              <a:rPr lang="en-US" dirty="0"/>
              <a:t>Each category has distinct </a:t>
            </a:r>
            <a:r>
              <a:rPr lang="en-US" b="1" dirty="0"/>
              <a:t>common keywords</a:t>
            </a:r>
            <a:r>
              <a:rPr lang="en-US" dirty="0"/>
              <a:t> that highlight </a:t>
            </a:r>
            <a:r>
              <a:rPr lang="en-US" b="1" dirty="0"/>
              <a:t>customer priorities</a:t>
            </a:r>
            <a:r>
              <a:rPr lang="en-US" dirty="0"/>
              <a:t>.</a:t>
            </a:r>
          </a:p>
          <a:p>
            <a:pPr>
              <a:buFont typeface="Arial" panose="020B0604020202020204" pitchFamily="34" charset="0"/>
              <a:buChar char="•"/>
            </a:pPr>
            <a:r>
              <a:rPr lang="en-US" b="1" dirty="0"/>
              <a:t>Service and product quality are major themes</a:t>
            </a:r>
            <a:r>
              <a:rPr lang="en-US" dirty="0"/>
              <a:t> across all categories.</a:t>
            </a:r>
          </a:p>
          <a:p>
            <a:pPr>
              <a:buFont typeface="Arial" panose="020B0604020202020204" pitchFamily="34" charset="0"/>
              <a:buChar char="•"/>
            </a:pPr>
            <a:r>
              <a:rPr lang="en-US" b="1" dirty="0"/>
              <a:t>Florists and bookstores tend to have more positive sentiment</a:t>
            </a:r>
            <a:r>
              <a:rPr lang="en-US" dirty="0"/>
              <a:t> (words like "beautiful," "thank," "love"), while </a:t>
            </a:r>
            <a:r>
              <a:rPr lang="en-US" b="1" dirty="0"/>
              <a:t>home improvement stores may have more concerns</a:t>
            </a:r>
            <a:r>
              <a:rPr lang="en-US" dirty="0"/>
              <a:t> about price and customer service.</a:t>
            </a:r>
          </a:p>
          <a:p>
            <a:r>
              <a:rPr lang="en-US" dirty="0"/>
              <a:t>This visualization helps </a:t>
            </a:r>
            <a:r>
              <a:rPr lang="en-US" b="1" dirty="0"/>
              <a:t>businesses understand customer focus areas</a:t>
            </a:r>
            <a:r>
              <a:rPr lang="en-US" dirty="0"/>
              <a:t> and </a:t>
            </a:r>
            <a:r>
              <a:rPr lang="en-US" b="1" dirty="0"/>
              <a:t>improve their services based on review themes</a:t>
            </a:r>
            <a:r>
              <a:rPr lang="en-US" dirty="0"/>
              <a:t>. Let me know if you need a deeper analysis! 😊</a:t>
            </a:r>
          </a:p>
          <a:p>
            <a:endParaRPr lang="en-US" dirty="0"/>
          </a:p>
        </p:txBody>
      </p:sp>
      <p:sp>
        <p:nvSpPr>
          <p:cNvPr id="4" name="Slide Number Placeholder 3"/>
          <p:cNvSpPr>
            <a:spLocks noGrp="1"/>
          </p:cNvSpPr>
          <p:nvPr>
            <p:ph type="sldNum" sz="quarter" idx="5"/>
          </p:nvPr>
        </p:nvSpPr>
        <p:spPr/>
        <p:txBody>
          <a:bodyPr/>
          <a:lstStyle/>
          <a:p>
            <a:fld id="{07CF37AE-19C8-4C6A-8CAA-05C4DFD8DC75}" type="slidenum">
              <a:rPr lang="en-US" smtClean="0"/>
              <a:t>20</a:t>
            </a:fld>
            <a:endParaRPr lang="en-US"/>
          </a:p>
        </p:txBody>
      </p:sp>
    </p:spTree>
    <p:extLst>
      <p:ext uri="{BB962C8B-B14F-4D97-AF65-F5344CB8AC3E}">
        <p14:creationId xmlns:p14="http://schemas.microsoft.com/office/powerpoint/2010/main" val="5380744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Fashion &amp; Personal Goods Stores:</a:t>
            </a:r>
            <a:endParaRPr lang="en-US" dirty="0"/>
          </a:p>
          <a:p>
            <a:pPr>
              <a:buFont typeface="Arial" panose="020B0604020202020204" pitchFamily="34" charset="0"/>
              <a:buChar char="•"/>
            </a:pPr>
            <a:r>
              <a:rPr lang="en-US" b="1" dirty="0"/>
              <a:t>High-rating keywords</a:t>
            </a:r>
            <a:r>
              <a:rPr lang="en-US" dirty="0"/>
              <a:t>: "great," "store," "place," "staff," "service," "friendly" – indicating a positive experience with store atmosphere and customer service.</a:t>
            </a:r>
          </a:p>
          <a:p>
            <a:pPr>
              <a:buFont typeface="Arial" panose="020B0604020202020204" pitchFamily="34" charset="0"/>
              <a:buChar char="•"/>
            </a:pPr>
            <a:r>
              <a:rPr lang="en-US" b="1" dirty="0"/>
              <a:t>Low-rating keywords</a:t>
            </a:r>
            <a:r>
              <a:rPr lang="en-US" dirty="0"/>
              <a:t>: "store," "service," "customer," "mall," "told" – potential dissatisfaction with service, store experience, or misleading information.</a:t>
            </a:r>
          </a:p>
          <a:p>
            <a:r>
              <a:rPr lang="en-US" b="1" dirty="0"/>
              <a:t>Gifts, Florists &amp; Specialty Shops:</a:t>
            </a:r>
            <a:endParaRPr lang="en-US" dirty="0"/>
          </a:p>
          <a:p>
            <a:pPr>
              <a:buFont typeface="Arial" panose="020B0604020202020204" pitchFamily="34" charset="0"/>
              <a:buChar char="•"/>
            </a:pPr>
            <a:r>
              <a:rPr lang="en-US" b="1" dirty="0"/>
              <a:t>High-rating keywords</a:t>
            </a:r>
            <a:r>
              <a:rPr lang="en-US" dirty="0"/>
              <a:t>: "flowers," "beautiful," "arrangement," "florist," "wedding" – positive feedback on product aesthetics and special occasions.</a:t>
            </a:r>
          </a:p>
          <a:p>
            <a:pPr>
              <a:buFont typeface="Arial" panose="020B0604020202020204" pitchFamily="34" charset="0"/>
              <a:buChar char="•"/>
            </a:pPr>
            <a:r>
              <a:rPr lang="en-US" b="1" dirty="0"/>
              <a:t>Low-rating keywords</a:t>
            </a:r>
            <a:r>
              <a:rPr lang="en-US" dirty="0"/>
              <a:t>: "flowers," "arrangement," "order," "delivered," "roses" – suggests issues with product quality, delivery, or unmet expectations.</a:t>
            </a:r>
          </a:p>
          <a:p>
            <a:endParaRPr lang="en-US" dirty="0"/>
          </a:p>
        </p:txBody>
      </p:sp>
      <p:sp>
        <p:nvSpPr>
          <p:cNvPr id="4" name="Slide Number Placeholder 3"/>
          <p:cNvSpPr>
            <a:spLocks noGrp="1"/>
          </p:cNvSpPr>
          <p:nvPr>
            <p:ph type="sldNum" sz="quarter" idx="5"/>
          </p:nvPr>
        </p:nvSpPr>
        <p:spPr/>
        <p:txBody>
          <a:bodyPr/>
          <a:lstStyle/>
          <a:p>
            <a:fld id="{07CF37AE-19C8-4C6A-8CAA-05C4DFD8DC75}" type="slidenum">
              <a:rPr lang="en-US" smtClean="0"/>
              <a:t>22</a:t>
            </a:fld>
            <a:endParaRPr lang="en-US"/>
          </a:p>
        </p:txBody>
      </p:sp>
    </p:spTree>
    <p:extLst>
      <p:ext uri="{BB962C8B-B14F-4D97-AF65-F5344CB8AC3E}">
        <p14:creationId xmlns:p14="http://schemas.microsoft.com/office/powerpoint/2010/main" val="9642561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Home Improvement &amp; Furniture Stores</a:t>
            </a:r>
          </a:p>
          <a:p>
            <a:pPr>
              <a:buFont typeface="Arial" panose="020B0604020202020204" pitchFamily="34" charset="0"/>
              <a:buChar char="•"/>
            </a:pPr>
            <a:r>
              <a:rPr lang="en-US" b="1" dirty="0"/>
              <a:t>High-rating keywords</a:t>
            </a:r>
            <a:r>
              <a:rPr lang="en-US" dirty="0"/>
              <a:t>: "store," "great," "helpful," "staff," "friendly" – customers appreciate helpful staff and service.</a:t>
            </a:r>
          </a:p>
          <a:p>
            <a:pPr>
              <a:buFont typeface="Arial" panose="020B0604020202020204" pitchFamily="34" charset="0"/>
              <a:buChar char="•"/>
            </a:pPr>
            <a:r>
              <a:rPr lang="en-US" b="1" dirty="0"/>
              <a:t>Low-rating keywords</a:t>
            </a:r>
            <a:r>
              <a:rPr lang="en-US" dirty="0"/>
              <a:t>: "store," "service," "customer," "delivery," "furniture" – issues with service, delivery, and product expectations.</a:t>
            </a:r>
          </a:p>
          <a:p>
            <a:r>
              <a:rPr lang="en-US" b="1" dirty="0"/>
              <a:t>Books, Media &amp; Hobby Shops</a:t>
            </a:r>
          </a:p>
          <a:p>
            <a:pPr>
              <a:buFont typeface="Arial" panose="020B0604020202020204" pitchFamily="34" charset="0"/>
              <a:buChar char="•"/>
            </a:pPr>
            <a:r>
              <a:rPr lang="en-US" b="1" dirty="0"/>
              <a:t>High-rating keywords</a:t>
            </a:r>
            <a:r>
              <a:rPr lang="en-US" dirty="0"/>
              <a:t>: "books," "selection," "great," "love," "staff" – positive reviews highlight book variety and store atmosphere.</a:t>
            </a:r>
          </a:p>
          <a:p>
            <a:pPr>
              <a:buFont typeface="Arial" panose="020B0604020202020204" pitchFamily="34" charset="0"/>
              <a:buChar char="•"/>
            </a:pPr>
            <a:r>
              <a:rPr lang="en-US" b="1" dirty="0"/>
              <a:t>Low-rating keywords</a:t>
            </a:r>
            <a:r>
              <a:rPr lang="en-US" dirty="0"/>
              <a:t>: "store," "books," "place," "staff," "help" – dissatisfaction may be linked to customer service or inventory issues.</a:t>
            </a:r>
          </a:p>
          <a:p>
            <a:endParaRPr lang="en-US" dirty="0"/>
          </a:p>
          <a:p>
            <a:r>
              <a:rPr lang="en-US" b="1" dirty="0"/>
              <a:t>TF-</a:t>
            </a:r>
            <a:r>
              <a:rPr lang="en-US" b="1" dirty="0" err="1"/>
              <a:t>IDF</a:t>
            </a:r>
            <a:r>
              <a:rPr lang="en-US" dirty="0" err="1"/>
              <a:t>Extracts</a:t>
            </a:r>
            <a:r>
              <a:rPr lang="en-US" dirty="0"/>
              <a:t> </a:t>
            </a:r>
            <a:r>
              <a:rPr lang="en-US" b="1" dirty="0"/>
              <a:t>important words</a:t>
            </a:r>
          </a:p>
          <a:p>
            <a:r>
              <a:rPr lang="en-US" b="1" dirty="0"/>
              <a:t>BERT converts entire sentences into numerical vectors</a:t>
            </a:r>
            <a:r>
              <a:rPr lang="en-US" dirty="0"/>
              <a:t>.</a:t>
            </a:r>
            <a:endParaRPr lang="en-US" b="1" dirty="0"/>
          </a:p>
          <a:p>
            <a:r>
              <a:rPr lang="en-US" dirty="0"/>
              <a:t>Since BERT embeddings are </a:t>
            </a:r>
            <a:r>
              <a:rPr lang="en-US" b="1" dirty="0"/>
              <a:t>high-dimensional</a:t>
            </a:r>
            <a:r>
              <a:rPr lang="en-US" dirty="0"/>
              <a:t>, t-SNE </a:t>
            </a:r>
            <a:r>
              <a:rPr lang="en-US" b="1" dirty="0"/>
              <a:t>reduces them to 2D</a:t>
            </a:r>
            <a:r>
              <a:rPr lang="en-US" dirty="0"/>
              <a:t>.</a:t>
            </a:r>
          </a:p>
        </p:txBody>
      </p:sp>
      <p:sp>
        <p:nvSpPr>
          <p:cNvPr id="4" name="Slide Number Placeholder 3"/>
          <p:cNvSpPr>
            <a:spLocks noGrp="1"/>
          </p:cNvSpPr>
          <p:nvPr>
            <p:ph type="sldNum" sz="quarter" idx="5"/>
          </p:nvPr>
        </p:nvSpPr>
        <p:spPr/>
        <p:txBody>
          <a:bodyPr/>
          <a:lstStyle/>
          <a:p>
            <a:fld id="{07CF37AE-19C8-4C6A-8CAA-05C4DFD8DC75}" type="slidenum">
              <a:rPr lang="en-US" smtClean="0"/>
              <a:t>23</a:t>
            </a:fld>
            <a:endParaRPr lang="en-US"/>
          </a:p>
        </p:txBody>
      </p:sp>
    </p:spTree>
    <p:extLst>
      <p:ext uri="{BB962C8B-B14F-4D97-AF65-F5344CB8AC3E}">
        <p14:creationId xmlns:p14="http://schemas.microsoft.com/office/powerpoint/2010/main" val="1084665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identify what customers talk about the most and what they care about the most.</a:t>
            </a:r>
          </a:p>
          <a:p>
            <a:r>
              <a:rPr lang="en-US" altLang="zh-TW" dirty="0"/>
              <a:t>Them we found out how those topic relate to our categories</a:t>
            </a:r>
          </a:p>
          <a:p>
            <a:endParaRPr lang="en-US" dirty="0"/>
          </a:p>
          <a:p>
            <a:endParaRPr lang="en-US" dirty="0"/>
          </a:p>
          <a:p>
            <a:r>
              <a:rPr lang="en-US" b="1" dirty="0"/>
              <a:t>Distinct Topic Associations with Store Categories:</a:t>
            </a:r>
            <a:endParaRPr lang="en-US" dirty="0"/>
          </a:p>
          <a:p>
            <a:pPr>
              <a:buFont typeface="Arial" panose="020B0604020202020204" pitchFamily="34" charset="0"/>
              <a:buChar char="•"/>
            </a:pPr>
            <a:r>
              <a:rPr lang="en-US" b="1" dirty="0"/>
              <a:t>Fashion &amp; Personal Goods Stores</a:t>
            </a:r>
            <a:r>
              <a:rPr lang="en-US" dirty="0"/>
              <a:t> are associated with </a:t>
            </a:r>
            <a:r>
              <a:rPr lang="en-US" b="1" dirty="0"/>
              <a:t>Topic 0 (dresses, bridal), Topic 1 (staff, helpful), and Topic 2 (flowers, arrangements)</a:t>
            </a:r>
            <a:r>
              <a:rPr lang="en-US" dirty="0"/>
              <a:t>, indicating a focus on customer service, clothing, and possibly floral products.</a:t>
            </a:r>
          </a:p>
          <a:p>
            <a:pPr>
              <a:buFont typeface="Arial" panose="020B0604020202020204" pitchFamily="34" charset="0"/>
              <a:buChar char="•"/>
            </a:pPr>
            <a:r>
              <a:rPr lang="en-US" b="1" dirty="0"/>
              <a:t>Home Improvement &amp; Furniture Stores</a:t>
            </a:r>
            <a:r>
              <a:rPr lang="en-US" dirty="0"/>
              <a:t> have a strong association with </a:t>
            </a:r>
            <a:r>
              <a:rPr lang="en-US" b="1" dirty="0"/>
              <a:t>Topic 4 (pharmacy, prescriptions) and Topic 6 (shoes, running, feet)</a:t>
            </a:r>
            <a:r>
              <a:rPr lang="en-US" dirty="0"/>
              <a:t>, suggesting discussions around health-related items and footwear, which may be unexpected for this category.</a:t>
            </a:r>
          </a:p>
          <a:p>
            <a:pPr>
              <a:buFont typeface="Arial" panose="020B0604020202020204" pitchFamily="34" charset="0"/>
              <a:buChar char="•"/>
            </a:pPr>
            <a:r>
              <a:rPr lang="en-US" b="1" dirty="0"/>
              <a:t>Gifts, Florists &amp; Specialty Shops</a:t>
            </a:r>
            <a:r>
              <a:rPr lang="en-US" dirty="0"/>
              <a:t> are linked to </a:t>
            </a:r>
            <a:r>
              <a:rPr lang="en-US" b="1" dirty="0"/>
              <a:t>Topic 2 (flowers, bouquet, florist)</a:t>
            </a:r>
            <a:r>
              <a:rPr lang="en-US" dirty="0"/>
              <a:t>, which aligns well with their product offerings.</a:t>
            </a:r>
          </a:p>
          <a:p>
            <a:pPr>
              <a:buFont typeface="Arial" panose="020B0604020202020204" pitchFamily="34" charset="0"/>
              <a:buChar char="•"/>
            </a:pPr>
            <a:r>
              <a:rPr lang="en-US" b="1" dirty="0"/>
              <a:t>Books, Media &amp; Hobby Shops</a:t>
            </a:r>
            <a:r>
              <a:rPr lang="en-US" dirty="0"/>
              <a:t> show some presence in </a:t>
            </a:r>
            <a:r>
              <a:rPr lang="en-US" b="1" dirty="0"/>
              <a:t>Topic 1 (staff, helpful) and Topic 5 (plants, garden)</a:t>
            </a:r>
            <a:r>
              <a:rPr lang="en-US" dirty="0"/>
              <a:t>, indicating that customer service and garden-related products might be part of discussions.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 Topic 0 - Wedding Dresses &amp; Bridal Wear🔑 Top words: "dress", "dresses", "bridal", "wedding", "</a:t>
            </a:r>
            <a:r>
              <a:rPr lang="en-US" dirty="0" err="1"/>
              <a:t>she"Interpretation</a:t>
            </a:r>
            <a:r>
              <a:rPr lang="en-US" dirty="0"/>
              <a:t>: This topic is related to wedding dresses and bridal </a:t>
            </a:r>
            <a:r>
              <a:rPr lang="en-US" dirty="0" err="1"/>
              <a:t>fashion.Business</a:t>
            </a:r>
            <a:r>
              <a:rPr lang="en-US" dirty="0"/>
              <a:t> Insight: Likely associated with fashion stores specializing in wedding attire.📌 Topic 1 - Customer Service &amp; Staff Interactions🔑 Top words: "staff", "helpful", "friendly", "great", "</a:t>
            </a:r>
            <a:r>
              <a:rPr lang="en-US" dirty="0" err="1"/>
              <a:t>very"Interpretation</a:t>
            </a:r>
            <a:r>
              <a:rPr lang="en-US" dirty="0"/>
              <a:t>: This topic relates to customer service </a:t>
            </a:r>
            <a:r>
              <a:rPr lang="en-US" dirty="0" err="1"/>
              <a:t>experiences.Business</a:t>
            </a:r>
            <a:r>
              <a:rPr lang="en-US" dirty="0"/>
              <a:t> Insight: Good service seems to be a key theme; stores should focus on maintaining a helpful and friendly staff.📌 Topic 2 - Flowers &amp; Floral Arrangements🔑 Top words: "flowers", "florist", "arrangement", "bouquet", "</a:t>
            </a:r>
            <a:r>
              <a:rPr lang="en-US" dirty="0" err="1"/>
              <a:t>flower"Interpretation</a:t>
            </a:r>
            <a:r>
              <a:rPr lang="en-US" dirty="0"/>
              <a:t>: Related to florists and flower delivery </a:t>
            </a:r>
            <a:r>
              <a:rPr lang="en-US" dirty="0" err="1"/>
              <a:t>services.Business</a:t>
            </a:r>
            <a:r>
              <a:rPr lang="en-US" dirty="0"/>
              <a:t> Insight: This topic suggests discussions about flower arrangements, bouquets, and quality of service in floral shops.📌 Topic 3 - Tobacco &amp; Cigar Products🔑 Top words: "cigar", "cigars", "smoke", "tobacco", "</a:t>
            </a:r>
            <a:r>
              <a:rPr lang="en-US" dirty="0" err="1"/>
              <a:t>humidor"Interpretation</a:t>
            </a:r>
            <a:r>
              <a:rPr lang="en-US" dirty="0"/>
              <a:t>: Focuses on tobacco products and cigar </a:t>
            </a:r>
            <a:r>
              <a:rPr lang="en-US" dirty="0" err="1"/>
              <a:t>stores.Business</a:t>
            </a:r>
            <a:r>
              <a:rPr lang="en-US" dirty="0"/>
              <a:t> Insight: Retailers in this category should consider customer concerns about cigar quality, smoke experience, and storage (humidor usage).📌 Topic 4 - Pharmacies &amp; Prescription Medications🔑 Top words: "pharmacy", "</a:t>
            </a:r>
            <a:r>
              <a:rPr lang="en-US" dirty="0" err="1"/>
              <a:t>cvs</a:t>
            </a:r>
            <a:r>
              <a:rPr lang="en-US" dirty="0"/>
              <a:t>", "pharmacist", "prescriptions", "</a:t>
            </a:r>
            <a:r>
              <a:rPr lang="en-US" dirty="0" err="1"/>
              <a:t>prescription"Interpretation</a:t>
            </a:r>
            <a:r>
              <a:rPr lang="en-US" dirty="0"/>
              <a:t>: Related to pharmacy services and </a:t>
            </a:r>
            <a:r>
              <a:rPr lang="en-US" dirty="0" err="1"/>
              <a:t>medications.Business</a:t>
            </a:r>
            <a:r>
              <a:rPr lang="en-US" dirty="0"/>
              <a:t> Insight: Likely reflects customer experiences in pharmacies, potentially about prescription fulfillment, customer service, or medication availability.📌 Topic 5 - Gardening &amp; Plants🔑 Top words: "plants", "plant", "garden", "nursery", "</a:t>
            </a:r>
            <a:r>
              <a:rPr lang="en-US" dirty="0" err="1"/>
              <a:t>pots"Interpretation</a:t>
            </a:r>
            <a:r>
              <a:rPr lang="en-US" dirty="0"/>
              <a:t>: This topic relates to gardening and plant </a:t>
            </a:r>
            <a:r>
              <a:rPr lang="en-US" dirty="0" err="1"/>
              <a:t>stores.Business</a:t>
            </a:r>
            <a:r>
              <a:rPr lang="en-US" dirty="0"/>
              <a:t> Insight: Stores selling plants, gardening supplies, and plant nurseries can use this insight to target their marketing toward gardening enthusiasts.📌 Topic 6 - Shoes &amp; Footwear🔑 Top words: "shoes", "shoe", "pair", "running", "</a:t>
            </a:r>
            <a:r>
              <a:rPr lang="en-US" dirty="0" err="1"/>
              <a:t>feet"Interpretation</a:t>
            </a:r>
            <a:r>
              <a:rPr lang="en-US" dirty="0"/>
              <a:t>: Focuses on footwear, running shoes, and shoe </a:t>
            </a:r>
            <a:r>
              <a:rPr lang="en-US" dirty="0" err="1"/>
              <a:t>stores.Business</a:t>
            </a:r>
            <a:r>
              <a:rPr lang="en-US" dirty="0"/>
              <a:t> Insight: Likely represents customer feedback on shoe comfort, performance, or style preferences.📌 Topic 7 - Furniture &amp; Home Delivery🔑 Top words: "couch", "furniture", "delivery", "we", "</a:t>
            </a:r>
            <a:r>
              <a:rPr lang="en-US" dirty="0" err="1"/>
              <a:t>call"Interpretation</a:t>
            </a:r>
            <a:r>
              <a:rPr lang="en-US" dirty="0"/>
              <a:t>: Discusses home furniture and delivery </a:t>
            </a:r>
            <a:r>
              <a:rPr lang="en-US" dirty="0" err="1"/>
              <a:t>services.Business</a:t>
            </a:r>
            <a:r>
              <a:rPr lang="en-US" dirty="0"/>
              <a:t> Insight: This suggests customers frequently talk about delivery experiences when purchasing furniture. Retailers should focus on fast &amp; reliable delivery.📌 Topic 8 - Clothing &amp; Fashion🔑 Top words: "clothes", "clothing", "boutique", "cute", "</a:t>
            </a:r>
            <a:r>
              <a:rPr lang="en-US" dirty="0" err="1"/>
              <a:t>accessories"Interpretation</a:t>
            </a:r>
            <a:r>
              <a:rPr lang="en-US" dirty="0"/>
              <a:t>: Related to fashion and clothing </a:t>
            </a:r>
            <a:r>
              <a:rPr lang="en-US" dirty="0" err="1"/>
              <a:t>stores.Business</a:t>
            </a:r>
            <a:r>
              <a:rPr lang="en-US" dirty="0"/>
              <a:t> Insight: Customers likely discuss trendy clothing items, boutique experiences, and accessories.📌 Topic 9 - Toys &amp; Kids’ Products🔑 Top words: "toys", "toy", "kids", "</a:t>
            </a:r>
            <a:r>
              <a:rPr lang="en-US" dirty="0" err="1"/>
              <a:t>lego</a:t>
            </a:r>
            <a:r>
              <a:rPr lang="en-US" dirty="0"/>
              <a:t>", "</a:t>
            </a:r>
            <a:r>
              <a:rPr lang="en-US" dirty="0" err="1"/>
              <a:t>mass"Interpretation</a:t>
            </a:r>
            <a:r>
              <a:rPr lang="en-US" dirty="0"/>
              <a:t>: Covers children’s toys, games, and products for </a:t>
            </a:r>
            <a:r>
              <a:rPr lang="en-US" dirty="0" err="1"/>
              <a:t>kids.Business</a:t>
            </a:r>
            <a:r>
              <a:rPr lang="en-US" dirty="0"/>
              <a:t> Insight: Likely discussions about popular toys (e.g., LEGO), children’s stores, and toy shopping experiences.</a:t>
            </a:r>
          </a:p>
        </p:txBody>
      </p:sp>
      <p:sp>
        <p:nvSpPr>
          <p:cNvPr id="4" name="Slide Number Placeholder 3"/>
          <p:cNvSpPr>
            <a:spLocks noGrp="1"/>
          </p:cNvSpPr>
          <p:nvPr>
            <p:ph type="sldNum" sz="quarter" idx="5"/>
          </p:nvPr>
        </p:nvSpPr>
        <p:spPr/>
        <p:txBody>
          <a:bodyPr/>
          <a:lstStyle/>
          <a:p>
            <a:fld id="{07CF37AE-19C8-4C6A-8CAA-05C4DFD8DC75}" type="slidenum">
              <a:rPr lang="en-US" smtClean="0"/>
              <a:t>24</a:t>
            </a:fld>
            <a:endParaRPr lang="en-US"/>
          </a:p>
        </p:txBody>
      </p:sp>
    </p:spTree>
    <p:extLst>
      <p:ext uri="{BB962C8B-B14F-4D97-AF65-F5344CB8AC3E}">
        <p14:creationId xmlns:p14="http://schemas.microsoft.com/office/powerpoint/2010/main" val="1031513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05665-9E06-3134-8970-41EC7E0243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FB2B9E-F49C-60B7-5AE2-BECB904F4D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FCCE26-55C8-1BD6-3BA3-647F10A2BF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2763748-11A2-535A-78BC-4EBDDC851225}"/>
              </a:ext>
            </a:extLst>
          </p:cNvPr>
          <p:cNvSpPr>
            <a:spLocks noGrp="1"/>
          </p:cNvSpPr>
          <p:nvPr>
            <p:ph type="sldNum" sz="quarter" idx="5"/>
          </p:nvPr>
        </p:nvSpPr>
        <p:spPr/>
        <p:txBody>
          <a:bodyPr/>
          <a:lstStyle/>
          <a:p>
            <a:fld id="{07CF37AE-19C8-4C6A-8CAA-05C4DFD8DC75}" type="slidenum">
              <a:rPr lang="en-US" smtClean="0"/>
              <a:t>2</a:t>
            </a:fld>
            <a:endParaRPr lang="en-US"/>
          </a:p>
        </p:txBody>
      </p:sp>
    </p:spTree>
    <p:extLst>
      <p:ext uri="{BB962C8B-B14F-4D97-AF65-F5344CB8AC3E}">
        <p14:creationId xmlns:p14="http://schemas.microsoft.com/office/powerpoint/2010/main" val="24211393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71A7A2-D048-468A-F04C-58A724C726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E5762C-D26F-25F2-28E2-21FB1645DE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CF9E07-3E74-2B60-ACCF-7316DA644338}"/>
              </a:ext>
            </a:extLst>
          </p:cNvPr>
          <p:cNvSpPr>
            <a:spLocks noGrp="1"/>
          </p:cNvSpPr>
          <p:nvPr>
            <p:ph type="body" idx="1"/>
          </p:nvPr>
        </p:nvSpPr>
        <p:spPr/>
        <p:txBody>
          <a:bodyPr/>
          <a:lstStyle/>
          <a:p>
            <a:r>
              <a:rPr lang="en-US" b="1" dirty="0"/>
              <a:t>Key Insights from the Added Topic Modeling Data:</a:t>
            </a:r>
          </a:p>
          <a:p>
            <a:pPr>
              <a:buFont typeface="+mj-lt"/>
              <a:buAutoNum type="arabicPeriod"/>
            </a:pPr>
            <a:r>
              <a:rPr lang="en-US" b="1" dirty="0"/>
              <a:t>Customer Service is a Critical Factor Across Stores</a:t>
            </a:r>
            <a:endParaRPr lang="en-US" dirty="0"/>
          </a:p>
          <a:p>
            <a:pPr marL="742950" lvl="1" indent="-285750">
              <a:buFont typeface="+mj-lt"/>
              <a:buAutoNum type="arabicPeriod"/>
            </a:pPr>
            <a:r>
              <a:rPr lang="en-US" b="1" dirty="0"/>
              <a:t>Topic 1 ("staff," "helpful," "friendly")</a:t>
            </a:r>
            <a:r>
              <a:rPr lang="en-US" dirty="0"/>
              <a:t> is notably present in </a:t>
            </a:r>
            <a:r>
              <a:rPr lang="en-US" b="1" dirty="0"/>
              <a:t>Fashion &amp; Personal Goods Stores</a:t>
            </a:r>
            <a:r>
              <a:rPr lang="en-US" dirty="0"/>
              <a:t> and </a:t>
            </a:r>
            <a:r>
              <a:rPr lang="en-US" b="1" dirty="0"/>
              <a:t>Home Improvement &amp; Furniture Stores</a:t>
            </a:r>
            <a:r>
              <a:rPr lang="en-US" dirty="0"/>
              <a:t>.</a:t>
            </a:r>
          </a:p>
          <a:p>
            <a:pPr marL="742950" lvl="1" indent="-285750">
              <a:buFont typeface="+mj-lt"/>
              <a:buAutoNum type="arabicPeriod"/>
            </a:pPr>
            <a:r>
              <a:rPr lang="en-US" dirty="0"/>
              <a:t>This reinforces our previous finding that </a:t>
            </a:r>
            <a:r>
              <a:rPr lang="en-US" b="1" dirty="0"/>
              <a:t>good customer service significantly impacts positive reviews</a:t>
            </a:r>
            <a:r>
              <a:rPr lang="en-US" dirty="0"/>
              <a:t>.</a:t>
            </a:r>
          </a:p>
          <a:p>
            <a:pPr>
              <a:buFont typeface="+mj-lt"/>
              <a:buAutoNum type="arabicPeriod"/>
            </a:pPr>
            <a:r>
              <a:rPr lang="en-US" b="1" dirty="0"/>
              <a:t>Delivery &amp; Logistics Issues in Furniture Stores</a:t>
            </a:r>
            <a:endParaRPr lang="en-US" dirty="0"/>
          </a:p>
          <a:p>
            <a:pPr marL="742950" lvl="1" indent="-285750">
              <a:buFont typeface="+mj-lt"/>
              <a:buAutoNum type="arabicPeriod"/>
            </a:pPr>
            <a:r>
              <a:rPr lang="en-US" b="1" dirty="0"/>
              <a:t>Topic 7 ("couch," "furniture," "delivery")</a:t>
            </a:r>
            <a:r>
              <a:rPr lang="en-US" dirty="0"/>
              <a:t> is strongly associated with </a:t>
            </a:r>
            <a:r>
              <a:rPr lang="en-US" b="1" dirty="0"/>
              <a:t>Home Improvement &amp; Furniture Stores</a:t>
            </a:r>
            <a:r>
              <a:rPr lang="en-US" dirty="0"/>
              <a:t>.</a:t>
            </a:r>
          </a:p>
          <a:p>
            <a:pPr marL="742950" lvl="1" indent="-285750">
              <a:buFont typeface="+mj-lt"/>
              <a:buAutoNum type="arabicPeriod"/>
            </a:pPr>
            <a:r>
              <a:rPr lang="en-US" dirty="0"/>
              <a:t>This matches our earlier observation that </a:t>
            </a:r>
            <a:r>
              <a:rPr lang="en-US" b="1" dirty="0"/>
              <a:t>delivery problems contribute to negative reviews in furniture stores</a:t>
            </a:r>
            <a:r>
              <a:rPr lang="en-US" dirty="0"/>
              <a:t>.</a:t>
            </a:r>
          </a:p>
          <a:p>
            <a:pPr marL="742950" lvl="1" indent="-285750">
              <a:buFont typeface="+mj-lt"/>
              <a:buAutoNum type="arabicPeriod"/>
            </a:pPr>
            <a:r>
              <a:rPr lang="en-US" b="1" dirty="0"/>
              <a:t>Recommendation:</a:t>
            </a:r>
            <a:r>
              <a:rPr lang="en-US" dirty="0"/>
              <a:t> Improve logistics, communication, and quality control in delivery services.</a:t>
            </a:r>
          </a:p>
          <a:p>
            <a:pPr>
              <a:buFont typeface="+mj-lt"/>
              <a:buAutoNum type="arabicPeriod"/>
            </a:pPr>
            <a:r>
              <a:rPr lang="en-US" b="1" dirty="0"/>
              <a:t>Fashion Stores Are Highly Associated with Clothing &amp; Shopping Experience</a:t>
            </a:r>
            <a:endParaRPr lang="en-US" dirty="0"/>
          </a:p>
          <a:p>
            <a:pPr marL="742950" lvl="1" indent="-285750">
              <a:buFont typeface="+mj-lt"/>
              <a:buAutoNum type="arabicPeriod"/>
            </a:pPr>
            <a:r>
              <a:rPr lang="en-US" b="1" dirty="0"/>
              <a:t>Topic 0 ("dress," "bridal," "wedding")</a:t>
            </a:r>
            <a:r>
              <a:rPr lang="en-US" dirty="0"/>
              <a:t> and </a:t>
            </a:r>
            <a:r>
              <a:rPr lang="en-US" b="1" dirty="0"/>
              <a:t>Topic 8 ("clothes," "boutique")</a:t>
            </a:r>
            <a:r>
              <a:rPr lang="en-US" dirty="0"/>
              <a:t> are linked to </a:t>
            </a:r>
            <a:r>
              <a:rPr lang="en-US" b="1" dirty="0"/>
              <a:t>Fashion &amp; Personal Goods Stores</a:t>
            </a:r>
            <a:r>
              <a:rPr lang="en-US" dirty="0"/>
              <a:t>.</a:t>
            </a:r>
          </a:p>
          <a:p>
            <a:pPr marL="742950" lvl="1" indent="-285750">
              <a:buFont typeface="+mj-lt"/>
              <a:buAutoNum type="arabicPeriod"/>
            </a:pPr>
            <a:r>
              <a:rPr lang="en-US" dirty="0"/>
              <a:t>This suggests that </a:t>
            </a:r>
            <a:r>
              <a:rPr lang="en-US" b="1" dirty="0"/>
              <a:t>fashion-related terms dominate customer discussions</a:t>
            </a:r>
            <a:r>
              <a:rPr lang="en-US" dirty="0"/>
              <a:t>, supporting the idea that product variety and style trends are important.</a:t>
            </a:r>
          </a:p>
          <a:p>
            <a:pPr marL="742950" lvl="1" indent="-285750">
              <a:buFont typeface="+mj-lt"/>
              <a:buAutoNum type="arabicPeriod"/>
            </a:pPr>
            <a:r>
              <a:rPr lang="en-US" b="1" dirty="0"/>
              <a:t>Recommendation:</a:t>
            </a:r>
            <a:r>
              <a:rPr lang="en-US" dirty="0"/>
              <a:t> Ensure up-to-date fashion collections and maintain </a:t>
            </a:r>
            <a:r>
              <a:rPr lang="en-US" b="1" dirty="0"/>
              <a:t>consistent product quality</a:t>
            </a:r>
            <a:r>
              <a:rPr lang="en-US" dirty="0"/>
              <a:t> to meet customer expectations.</a:t>
            </a:r>
          </a:p>
          <a:p>
            <a:pPr>
              <a:buFont typeface="+mj-lt"/>
              <a:buAutoNum type="arabicPeriod"/>
            </a:pPr>
            <a:r>
              <a:rPr lang="en-US" b="1" dirty="0"/>
              <a:t>Florists &amp; Gift Shops Focus on Product Presentation</a:t>
            </a:r>
            <a:endParaRPr lang="en-US" dirty="0"/>
          </a:p>
          <a:p>
            <a:pPr marL="742950" lvl="1" indent="-285750">
              <a:buFont typeface="+mj-lt"/>
              <a:buAutoNum type="arabicPeriod"/>
            </a:pPr>
            <a:r>
              <a:rPr lang="en-US" b="1" dirty="0"/>
              <a:t>Topic 2 ("flowers," "florist," "arrangement")</a:t>
            </a:r>
            <a:r>
              <a:rPr lang="en-US" dirty="0"/>
              <a:t> aligns with </a:t>
            </a:r>
            <a:r>
              <a:rPr lang="en-US" b="1" dirty="0"/>
              <a:t>Gifts, Florists &amp; Specialty Shops</a:t>
            </a:r>
            <a:r>
              <a:rPr lang="en-US" dirty="0"/>
              <a:t>, showing that </a:t>
            </a:r>
            <a:r>
              <a:rPr lang="en-US" b="1" dirty="0"/>
              <a:t>floral arrangements and presentation are key drivers of customer sentiment</a:t>
            </a:r>
            <a:r>
              <a:rPr lang="en-US" dirty="0"/>
              <a:t>.</a:t>
            </a:r>
          </a:p>
          <a:p>
            <a:pPr marL="742950" lvl="1" indent="-285750">
              <a:buFont typeface="+mj-lt"/>
              <a:buAutoNum type="arabicPeriod"/>
            </a:pPr>
            <a:r>
              <a:rPr lang="en-US" dirty="0"/>
              <a:t>Since similar words appear in both </a:t>
            </a:r>
            <a:r>
              <a:rPr lang="en-US" b="1" dirty="0"/>
              <a:t>high and low ratings</a:t>
            </a:r>
            <a:r>
              <a:rPr lang="en-US" dirty="0"/>
              <a:t>, some customers may be disappointed if the delivered product </a:t>
            </a:r>
            <a:r>
              <a:rPr lang="en-US" b="1" dirty="0"/>
              <a:t>doesn’t match expectations</a:t>
            </a:r>
            <a:r>
              <a:rPr lang="en-US" dirty="0"/>
              <a:t>.</a:t>
            </a:r>
          </a:p>
          <a:p>
            <a:pPr marL="742950" lvl="1" indent="-285750">
              <a:buFont typeface="+mj-lt"/>
              <a:buAutoNum type="arabicPeriod"/>
            </a:pPr>
            <a:r>
              <a:rPr lang="en-US" b="1" dirty="0"/>
              <a:t>Recommendation:</a:t>
            </a:r>
            <a:r>
              <a:rPr lang="en-US" dirty="0"/>
              <a:t> Ensure product images accurately reflect the actual arrangements and improve packaging &amp; delivery quality.</a:t>
            </a:r>
          </a:p>
          <a:p>
            <a:pPr>
              <a:buFont typeface="+mj-lt"/>
              <a:buAutoNum type="arabicPeriod"/>
            </a:pPr>
            <a:r>
              <a:rPr lang="en-US" b="1" dirty="0"/>
              <a:t>Bookstores Have Minimal Distinct Topics</a:t>
            </a:r>
            <a:endParaRPr lang="en-US" dirty="0"/>
          </a:p>
          <a:p>
            <a:pPr marL="742950" lvl="1" indent="-285750">
              <a:buFont typeface="+mj-lt"/>
              <a:buAutoNum type="arabicPeriod"/>
            </a:pPr>
            <a:r>
              <a:rPr lang="en-US" dirty="0"/>
              <a:t>The </a:t>
            </a:r>
            <a:r>
              <a:rPr lang="en-US" b="1" dirty="0"/>
              <a:t>Books, Media &amp; Hobby Shops</a:t>
            </a:r>
            <a:r>
              <a:rPr lang="en-US" dirty="0"/>
              <a:t> category </a:t>
            </a:r>
            <a:r>
              <a:rPr lang="en-US" b="1" dirty="0"/>
              <a:t>lacks strong topic associations</a:t>
            </a:r>
            <a:r>
              <a:rPr lang="en-US" dirty="0"/>
              <a:t>, except for </a:t>
            </a:r>
            <a:r>
              <a:rPr lang="en-US" b="1" dirty="0"/>
              <a:t>a small presence in Topic 1 (customer service)</a:t>
            </a:r>
            <a:r>
              <a:rPr lang="en-US" dirty="0"/>
              <a:t>.</a:t>
            </a:r>
          </a:p>
          <a:p>
            <a:pPr marL="742950" lvl="1" indent="-285750">
              <a:buFont typeface="+mj-lt"/>
              <a:buAutoNum type="arabicPeriod"/>
            </a:pPr>
            <a:r>
              <a:rPr lang="en-US" dirty="0"/>
              <a:t>This suggests that </a:t>
            </a:r>
            <a:r>
              <a:rPr lang="en-US" b="1" dirty="0"/>
              <a:t>bookstore reviews may be more general and less issue-specific</a:t>
            </a:r>
            <a:r>
              <a:rPr lang="en-US" dirty="0"/>
              <a:t> compared to other store types.</a:t>
            </a:r>
          </a:p>
          <a:p>
            <a:pPr>
              <a:buFont typeface="+mj-lt"/>
              <a:buAutoNum type="arabicPeriod"/>
            </a:pPr>
            <a:r>
              <a:rPr lang="en-US" b="1" dirty="0"/>
              <a:t>Unexpected Pharmacy Mentions in Home Improvement Stores</a:t>
            </a:r>
            <a:endParaRPr lang="en-US" dirty="0"/>
          </a:p>
          <a:p>
            <a:pPr marL="742950" lvl="1" indent="-285750">
              <a:buFont typeface="+mj-lt"/>
              <a:buAutoNum type="arabicPeriod"/>
            </a:pPr>
            <a:r>
              <a:rPr lang="en-US" b="1" dirty="0"/>
              <a:t>Topic 4 ("pharmacy," "prescriptions")</a:t>
            </a:r>
            <a:r>
              <a:rPr lang="en-US" dirty="0"/>
              <a:t> is strongly present in </a:t>
            </a:r>
            <a:r>
              <a:rPr lang="en-US" b="1" dirty="0"/>
              <a:t>Home Improvement &amp; Furniture Stores</a:t>
            </a:r>
            <a:r>
              <a:rPr lang="en-US" dirty="0"/>
              <a:t>.</a:t>
            </a:r>
          </a:p>
          <a:p>
            <a:pPr marL="742950" lvl="1" indent="-285750">
              <a:buFont typeface="+mj-lt"/>
              <a:buAutoNum type="arabicPeriod"/>
            </a:pPr>
            <a:r>
              <a:rPr lang="en-US" dirty="0"/>
              <a:t>This might be due to:</a:t>
            </a:r>
          </a:p>
          <a:p>
            <a:pPr marL="1143000" lvl="2" indent="-228600">
              <a:buFont typeface="+mj-lt"/>
              <a:buAutoNum type="arabicPeriod"/>
            </a:pPr>
            <a:r>
              <a:rPr lang="en-US" dirty="0"/>
              <a:t>Certain home improvement stores selling </a:t>
            </a:r>
            <a:r>
              <a:rPr lang="en-US" b="1" dirty="0"/>
              <a:t>medical or wellness-related products</a:t>
            </a:r>
            <a:r>
              <a:rPr lang="en-US" dirty="0"/>
              <a:t>.</a:t>
            </a:r>
          </a:p>
          <a:p>
            <a:pPr marL="1143000" lvl="2" indent="-228600">
              <a:buFont typeface="+mj-lt"/>
              <a:buAutoNum type="arabicPeriod"/>
            </a:pPr>
            <a:r>
              <a:rPr lang="en-US" dirty="0"/>
              <a:t>Customer discussions </a:t>
            </a:r>
            <a:r>
              <a:rPr lang="en-US" b="1" dirty="0"/>
              <a:t>mentioning prescription-related frustrations</a:t>
            </a:r>
            <a:r>
              <a:rPr lang="en-US" dirty="0"/>
              <a:t>.</a:t>
            </a:r>
          </a:p>
          <a:p>
            <a:pPr marL="742950" lvl="1" indent="-285750">
              <a:buFont typeface="+mj-lt"/>
              <a:buAutoNum type="arabicPeriod"/>
            </a:pPr>
            <a:r>
              <a:rPr lang="en-US" b="1" dirty="0"/>
              <a:t>Recommendation:</a:t>
            </a:r>
            <a:r>
              <a:rPr lang="en-US" dirty="0"/>
              <a:t> Investigate why pharmacy-related terms appear and ensure clear product categorization.</a:t>
            </a:r>
          </a:p>
          <a:p>
            <a:endParaRPr lang="en-US" dirty="0"/>
          </a:p>
        </p:txBody>
      </p:sp>
      <p:sp>
        <p:nvSpPr>
          <p:cNvPr id="4" name="Slide Number Placeholder 3">
            <a:extLst>
              <a:ext uri="{FF2B5EF4-FFF2-40B4-BE49-F238E27FC236}">
                <a16:creationId xmlns:a16="http://schemas.microsoft.com/office/drawing/2014/main" id="{969C3E8F-9EE3-7446-1D05-EF5976990C31}"/>
              </a:ext>
            </a:extLst>
          </p:cNvPr>
          <p:cNvSpPr>
            <a:spLocks noGrp="1"/>
          </p:cNvSpPr>
          <p:nvPr>
            <p:ph type="sldNum" sz="quarter" idx="5"/>
          </p:nvPr>
        </p:nvSpPr>
        <p:spPr/>
        <p:txBody>
          <a:bodyPr/>
          <a:lstStyle/>
          <a:p>
            <a:fld id="{07CF37AE-19C8-4C6A-8CAA-05C4DFD8DC75}" type="slidenum">
              <a:rPr lang="en-US" smtClean="0"/>
              <a:t>26</a:t>
            </a:fld>
            <a:endParaRPr lang="en-US"/>
          </a:p>
        </p:txBody>
      </p:sp>
    </p:spTree>
    <p:extLst>
      <p:ext uri="{BB962C8B-B14F-4D97-AF65-F5344CB8AC3E}">
        <p14:creationId xmlns:p14="http://schemas.microsoft.com/office/powerpoint/2010/main" val="34904936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91632-6E79-1A14-E8C4-7B0AFB643E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1955B9-AA6C-CB3D-9655-13B338B1FA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C0A98C-769B-544D-0D70-1059F272A1DC}"/>
              </a:ext>
            </a:extLst>
          </p:cNvPr>
          <p:cNvSpPr>
            <a:spLocks noGrp="1"/>
          </p:cNvSpPr>
          <p:nvPr>
            <p:ph type="body" idx="1"/>
          </p:nvPr>
        </p:nvSpPr>
        <p:spPr/>
        <p:txBody>
          <a:bodyPr/>
          <a:lstStyle/>
          <a:p>
            <a:r>
              <a:rPr lang="en-US" b="1" dirty="0"/>
              <a:t>Key Insights from the Added Topic Modeling Data:</a:t>
            </a:r>
          </a:p>
          <a:p>
            <a:pPr>
              <a:buFont typeface="+mj-lt"/>
              <a:buAutoNum type="arabicPeriod"/>
            </a:pPr>
            <a:r>
              <a:rPr lang="en-US" b="1" dirty="0"/>
              <a:t>Customer Service is a Critical Factor Across Stores</a:t>
            </a:r>
            <a:endParaRPr lang="en-US" dirty="0"/>
          </a:p>
          <a:p>
            <a:pPr marL="742950" lvl="1" indent="-285750">
              <a:buFont typeface="+mj-lt"/>
              <a:buAutoNum type="arabicPeriod"/>
            </a:pPr>
            <a:r>
              <a:rPr lang="en-US" b="1" dirty="0"/>
              <a:t>Topic 1 ("staff," "helpful," "friendly")</a:t>
            </a:r>
            <a:r>
              <a:rPr lang="en-US" dirty="0"/>
              <a:t> is notably present in </a:t>
            </a:r>
            <a:r>
              <a:rPr lang="en-US" b="1" dirty="0"/>
              <a:t>Fashion &amp; Personal Goods Stores</a:t>
            </a:r>
            <a:r>
              <a:rPr lang="en-US" dirty="0"/>
              <a:t> and </a:t>
            </a:r>
            <a:r>
              <a:rPr lang="en-US" b="1" dirty="0"/>
              <a:t>Home Improvement &amp; Furniture Stores</a:t>
            </a:r>
            <a:r>
              <a:rPr lang="en-US" dirty="0"/>
              <a:t>.</a:t>
            </a:r>
          </a:p>
          <a:p>
            <a:pPr marL="742950" lvl="1" indent="-285750">
              <a:buFont typeface="+mj-lt"/>
              <a:buAutoNum type="arabicPeriod"/>
            </a:pPr>
            <a:r>
              <a:rPr lang="en-US" dirty="0"/>
              <a:t>This reinforces our previous finding that </a:t>
            </a:r>
            <a:r>
              <a:rPr lang="en-US" b="1" dirty="0"/>
              <a:t>good customer service significantly impacts positive reviews</a:t>
            </a:r>
            <a:r>
              <a:rPr lang="en-US" dirty="0"/>
              <a:t>.</a:t>
            </a:r>
          </a:p>
          <a:p>
            <a:pPr>
              <a:buFont typeface="+mj-lt"/>
              <a:buAutoNum type="arabicPeriod"/>
            </a:pPr>
            <a:r>
              <a:rPr lang="en-US" b="1" dirty="0"/>
              <a:t>Delivery &amp; Logistics Issues in Furniture Stores</a:t>
            </a:r>
            <a:endParaRPr lang="en-US" dirty="0"/>
          </a:p>
          <a:p>
            <a:pPr marL="742950" lvl="1" indent="-285750">
              <a:buFont typeface="+mj-lt"/>
              <a:buAutoNum type="arabicPeriod"/>
            </a:pPr>
            <a:r>
              <a:rPr lang="en-US" b="1" dirty="0"/>
              <a:t>Topic 7 ("couch," "furniture," "delivery")</a:t>
            </a:r>
            <a:r>
              <a:rPr lang="en-US" dirty="0"/>
              <a:t> is strongly associated with </a:t>
            </a:r>
            <a:r>
              <a:rPr lang="en-US" b="1" dirty="0"/>
              <a:t>Home Improvement &amp; Furniture Stores</a:t>
            </a:r>
            <a:r>
              <a:rPr lang="en-US" dirty="0"/>
              <a:t>.</a:t>
            </a:r>
          </a:p>
          <a:p>
            <a:pPr marL="742950" lvl="1" indent="-285750">
              <a:buFont typeface="+mj-lt"/>
              <a:buAutoNum type="arabicPeriod"/>
            </a:pPr>
            <a:r>
              <a:rPr lang="en-US" dirty="0"/>
              <a:t>This matches our earlier observation that </a:t>
            </a:r>
            <a:r>
              <a:rPr lang="en-US" b="1" dirty="0"/>
              <a:t>delivery problems contribute to negative reviews in furniture stores</a:t>
            </a:r>
            <a:r>
              <a:rPr lang="en-US" dirty="0"/>
              <a:t>.</a:t>
            </a:r>
          </a:p>
          <a:p>
            <a:pPr marL="742950" lvl="1" indent="-285750">
              <a:buFont typeface="+mj-lt"/>
              <a:buAutoNum type="arabicPeriod"/>
            </a:pPr>
            <a:r>
              <a:rPr lang="en-US" b="1" dirty="0"/>
              <a:t>Recommendation:</a:t>
            </a:r>
            <a:r>
              <a:rPr lang="en-US" dirty="0"/>
              <a:t> Improve logistics, communication, and quality control in delivery services.</a:t>
            </a:r>
          </a:p>
          <a:p>
            <a:pPr>
              <a:buFont typeface="+mj-lt"/>
              <a:buAutoNum type="arabicPeriod"/>
            </a:pPr>
            <a:r>
              <a:rPr lang="en-US" b="1" dirty="0"/>
              <a:t>Fashion Stores Are Highly Associated with Clothing &amp; Shopping Experience</a:t>
            </a:r>
            <a:endParaRPr lang="en-US" dirty="0"/>
          </a:p>
          <a:p>
            <a:pPr marL="742950" lvl="1" indent="-285750">
              <a:buFont typeface="+mj-lt"/>
              <a:buAutoNum type="arabicPeriod"/>
            </a:pPr>
            <a:r>
              <a:rPr lang="en-US" b="1" dirty="0"/>
              <a:t>Topic 0 ("dress," "bridal," "wedding")</a:t>
            </a:r>
            <a:r>
              <a:rPr lang="en-US" dirty="0"/>
              <a:t> and </a:t>
            </a:r>
            <a:r>
              <a:rPr lang="en-US" b="1" dirty="0"/>
              <a:t>Topic 8 ("clothes," "boutique")</a:t>
            </a:r>
            <a:r>
              <a:rPr lang="en-US" dirty="0"/>
              <a:t> are linked to </a:t>
            </a:r>
            <a:r>
              <a:rPr lang="en-US" b="1" dirty="0"/>
              <a:t>Fashion &amp; Personal Goods Stores</a:t>
            </a:r>
            <a:r>
              <a:rPr lang="en-US" dirty="0"/>
              <a:t>.</a:t>
            </a:r>
          </a:p>
          <a:p>
            <a:pPr marL="742950" lvl="1" indent="-285750">
              <a:buFont typeface="+mj-lt"/>
              <a:buAutoNum type="arabicPeriod"/>
            </a:pPr>
            <a:r>
              <a:rPr lang="en-US" dirty="0"/>
              <a:t>This suggests that </a:t>
            </a:r>
            <a:r>
              <a:rPr lang="en-US" b="1" dirty="0"/>
              <a:t>fashion-related terms dominate customer discussions</a:t>
            </a:r>
            <a:r>
              <a:rPr lang="en-US" dirty="0"/>
              <a:t>, supporting the idea that product variety and style trends are important.</a:t>
            </a:r>
          </a:p>
          <a:p>
            <a:pPr marL="742950" lvl="1" indent="-285750">
              <a:buFont typeface="+mj-lt"/>
              <a:buAutoNum type="arabicPeriod"/>
            </a:pPr>
            <a:r>
              <a:rPr lang="en-US" b="1" dirty="0"/>
              <a:t>Recommendation:</a:t>
            </a:r>
            <a:r>
              <a:rPr lang="en-US" dirty="0"/>
              <a:t> Ensure up-to-date fashion collections and maintain </a:t>
            </a:r>
            <a:r>
              <a:rPr lang="en-US" b="1" dirty="0"/>
              <a:t>consistent product quality</a:t>
            </a:r>
            <a:r>
              <a:rPr lang="en-US" dirty="0"/>
              <a:t> to meet customer expectations.</a:t>
            </a:r>
          </a:p>
          <a:p>
            <a:pPr>
              <a:buFont typeface="+mj-lt"/>
              <a:buAutoNum type="arabicPeriod"/>
            </a:pPr>
            <a:r>
              <a:rPr lang="en-US" b="1" dirty="0"/>
              <a:t>Florists &amp; Gift Shops Focus on Product Presentation</a:t>
            </a:r>
            <a:endParaRPr lang="en-US" dirty="0"/>
          </a:p>
          <a:p>
            <a:pPr marL="742950" lvl="1" indent="-285750">
              <a:buFont typeface="+mj-lt"/>
              <a:buAutoNum type="arabicPeriod"/>
            </a:pPr>
            <a:r>
              <a:rPr lang="en-US" b="1" dirty="0"/>
              <a:t>Topic 2 ("flowers," "florist," "arrangement")</a:t>
            </a:r>
            <a:r>
              <a:rPr lang="en-US" dirty="0"/>
              <a:t> aligns with </a:t>
            </a:r>
            <a:r>
              <a:rPr lang="en-US" b="1" dirty="0"/>
              <a:t>Gifts, Florists &amp; Specialty Shops</a:t>
            </a:r>
            <a:r>
              <a:rPr lang="en-US" dirty="0"/>
              <a:t>, showing that </a:t>
            </a:r>
            <a:r>
              <a:rPr lang="en-US" b="1" dirty="0"/>
              <a:t>floral arrangements and presentation are key drivers of customer sentiment</a:t>
            </a:r>
            <a:r>
              <a:rPr lang="en-US" dirty="0"/>
              <a:t>.</a:t>
            </a:r>
          </a:p>
          <a:p>
            <a:pPr marL="742950" lvl="1" indent="-285750">
              <a:buFont typeface="+mj-lt"/>
              <a:buAutoNum type="arabicPeriod"/>
            </a:pPr>
            <a:r>
              <a:rPr lang="en-US" dirty="0"/>
              <a:t>Since similar words appear in both </a:t>
            </a:r>
            <a:r>
              <a:rPr lang="en-US" b="1" dirty="0"/>
              <a:t>high and low ratings</a:t>
            </a:r>
            <a:r>
              <a:rPr lang="en-US" dirty="0"/>
              <a:t>, some customers may be disappointed if the delivered product </a:t>
            </a:r>
            <a:r>
              <a:rPr lang="en-US" b="1" dirty="0"/>
              <a:t>doesn’t match expectations</a:t>
            </a:r>
            <a:r>
              <a:rPr lang="en-US" dirty="0"/>
              <a:t>.</a:t>
            </a:r>
          </a:p>
          <a:p>
            <a:pPr marL="742950" lvl="1" indent="-285750">
              <a:buFont typeface="+mj-lt"/>
              <a:buAutoNum type="arabicPeriod"/>
            </a:pPr>
            <a:r>
              <a:rPr lang="en-US" b="1" dirty="0"/>
              <a:t>Recommendation:</a:t>
            </a:r>
            <a:r>
              <a:rPr lang="en-US" dirty="0"/>
              <a:t> Ensure product images accurately reflect the actual arrangements and improve packaging &amp; delivery quality.</a:t>
            </a:r>
          </a:p>
          <a:p>
            <a:pPr>
              <a:buFont typeface="+mj-lt"/>
              <a:buAutoNum type="arabicPeriod"/>
            </a:pPr>
            <a:r>
              <a:rPr lang="en-US" b="1" dirty="0"/>
              <a:t>Bookstores Have Minimal Distinct Topics</a:t>
            </a:r>
            <a:endParaRPr lang="en-US" dirty="0"/>
          </a:p>
          <a:p>
            <a:pPr marL="742950" lvl="1" indent="-285750">
              <a:buFont typeface="+mj-lt"/>
              <a:buAutoNum type="arabicPeriod"/>
            </a:pPr>
            <a:r>
              <a:rPr lang="en-US" dirty="0"/>
              <a:t>The </a:t>
            </a:r>
            <a:r>
              <a:rPr lang="en-US" b="1" dirty="0"/>
              <a:t>Books, Media &amp; Hobby Shops</a:t>
            </a:r>
            <a:r>
              <a:rPr lang="en-US" dirty="0"/>
              <a:t> category </a:t>
            </a:r>
            <a:r>
              <a:rPr lang="en-US" b="1" dirty="0"/>
              <a:t>lacks strong topic associations</a:t>
            </a:r>
            <a:r>
              <a:rPr lang="en-US" dirty="0"/>
              <a:t>, except for </a:t>
            </a:r>
            <a:r>
              <a:rPr lang="en-US" b="1" dirty="0"/>
              <a:t>a small presence in Topic 1 (customer service)</a:t>
            </a:r>
            <a:r>
              <a:rPr lang="en-US" dirty="0"/>
              <a:t>.</a:t>
            </a:r>
          </a:p>
          <a:p>
            <a:pPr marL="742950" lvl="1" indent="-285750">
              <a:buFont typeface="+mj-lt"/>
              <a:buAutoNum type="arabicPeriod"/>
            </a:pPr>
            <a:r>
              <a:rPr lang="en-US" dirty="0"/>
              <a:t>This suggests that </a:t>
            </a:r>
            <a:r>
              <a:rPr lang="en-US" b="1" dirty="0"/>
              <a:t>bookstore reviews may be more general and less issue-specific</a:t>
            </a:r>
            <a:r>
              <a:rPr lang="en-US" dirty="0"/>
              <a:t> compared to other store types.</a:t>
            </a:r>
          </a:p>
          <a:p>
            <a:pPr>
              <a:buFont typeface="+mj-lt"/>
              <a:buAutoNum type="arabicPeriod"/>
            </a:pPr>
            <a:r>
              <a:rPr lang="en-US" b="1" dirty="0"/>
              <a:t>Unexpected Pharmacy Mentions in Home Improvement Stores</a:t>
            </a:r>
            <a:endParaRPr lang="en-US" dirty="0"/>
          </a:p>
          <a:p>
            <a:pPr marL="742950" lvl="1" indent="-285750">
              <a:buFont typeface="+mj-lt"/>
              <a:buAutoNum type="arabicPeriod"/>
            </a:pPr>
            <a:r>
              <a:rPr lang="en-US" b="1" dirty="0"/>
              <a:t>Topic 4 ("pharmacy," "prescriptions")</a:t>
            </a:r>
            <a:r>
              <a:rPr lang="en-US" dirty="0"/>
              <a:t> is strongly present in </a:t>
            </a:r>
            <a:r>
              <a:rPr lang="en-US" b="1" dirty="0"/>
              <a:t>Home Improvement &amp; Furniture Stores</a:t>
            </a:r>
            <a:r>
              <a:rPr lang="en-US" dirty="0"/>
              <a:t>.</a:t>
            </a:r>
          </a:p>
          <a:p>
            <a:pPr marL="742950" lvl="1" indent="-285750">
              <a:buFont typeface="+mj-lt"/>
              <a:buAutoNum type="arabicPeriod"/>
            </a:pPr>
            <a:r>
              <a:rPr lang="en-US" dirty="0"/>
              <a:t>This might be due to:</a:t>
            </a:r>
          </a:p>
          <a:p>
            <a:pPr marL="1143000" lvl="2" indent="-228600">
              <a:buFont typeface="+mj-lt"/>
              <a:buAutoNum type="arabicPeriod"/>
            </a:pPr>
            <a:r>
              <a:rPr lang="en-US" dirty="0"/>
              <a:t>Certain home improvement stores selling </a:t>
            </a:r>
            <a:r>
              <a:rPr lang="en-US" b="1" dirty="0"/>
              <a:t>medical or wellness-related products</a:t>
            </a:r>
            <a:r>
              <a:rPr lang="en-US" dirty="0"/>
              <a:t>.</a:t>
            </a:r>
          </a:p>
          <a:p>
            <a:pPr marL="1143000" lvl="2" indent="-228600">
              <a:buFont typeface="+mj-lt"/>
              <a:buAutoNum type="arabicPeriod"/>
            </a:pPr>
            <a:r>
              <a:rPr lang="en-US" dirty="0"/>
              <a:t>Customer discussions </a:t>
            </a:r>
            <a:r>
              <a:rPr lang="en-US" b="1" dirty="0"/>
              <a:t>mentioning prescription-related frustrations</a:t>
            </a:r>
            <a:r>
              <a:rPr lang="en-US" dirty="0"/>
              <a:t>.</a:t>
            </a:r>
          </a:p>
          <a:p>
            <a:pPr marL="742950" lvl="1" indent="-285750">
              <a:buFont typeface="+mj-lt"/>
              <a:buAutoNum type="arabicPeriod"/>
            </a:pPr>
            <a:r>
              <a:rPr lang="en-US" b="1" dirty="0"/>
              <a:t>Recommendation:</a:t>
            </a:r>
            <a:r>
              <a:rPr lang="en-US" dirty="0"/>
              <a:t> Investigate why pharmacy-related terms appear and ensure clear product categorization.</a:t>
            </a:r>
          </a:p>
          <a:p>
            <a:endParaRPr lang="en-US" dirty="0"/>
          </a:p>
        </p:txBody>
      </p:sp>
      <p:sp>
        <p:nvSpPr>
          <p:cNvPr id="4" name="Slide Number Placeholder 3">
            <a:extLst>
              <a:ext uri="{FF2B5EF4-FFF2-40B4-BE49-F238E27FC236}">
                <a16:creationId xmlns:a16="http://schemas.microsoft.com/office/drawing/2014/main" id="{6742A37B-4AD9-AF46-36D1-F7089EFD4EBF}"/>
              </a:ext>
            </a:extLst>
          </p:cNvPr>
          <p:cNvSpPr>
            <a:spLocks noGrp="1"/>
          </p:cNvSpPr>
          <p:nvPr>
            <p:ph type="sldNum" sz="quarter" idx="5"/>
          </p:nvPr>
        </p:nvSpPr>
        <p:spPr/>
        <p:txBody>
          <a:bodyPr/>
          <a:lstStyle/>
          <a:p>
            <a:fld id="{07CF37AE-19C8-4C6A-8CAA-05C4DFD8DC75}" type="slidenum">
              <a:rPr lang="en-US" smtClean="0"/>
              <a:t>27</a:t>
            </a:fld>
            <a:endParaRPr lang="en-US"/>
          </a:p>
        </p:txBody>
      </p:sp>
    </p:spTree>
    <p:extLst>
      <p:ext uri="{BB962C8B-B14F-4D97-AF65-F5344CB8AC3E}">
        <p14:creationId xmlns:p14="http://schemas.microsoft.com/office/powerpoint/2010/main" val="317570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shopping category, we want to identify which business type has received the most positive reviews and which has received the most negative reviews, as well as explore the reasons behind these ratings. The goal is to provide insights and recommendations to better understand consumer preferences and meet their needs.</a:t>
            </a:r>
          </a:p>
        </p:txBody>
      </p:sp>
      <p:sp>
        <p:nvSpPr>
          <p:cNvPr id="4" name="Slide Number Placeholder 3"/>
          <p:cNvSpPr>
            <a:spLocks noGrp="1"/>
          </p:cNvSpPr>
          <p:nvPr>
            <p:ph type="sldNum" sz="quarter" idx="5"/>
          </p:nvPr>
        </p:nvSpPr>
        <p:spPr/>
        <p:txBody>
          <a:bodyPr/>
          <a:lstStyle/>
          <a:p>
            <a:fld id="{07CF37AE-19C8-4C6A-8CAA-05C4DFD8DC75}" type="slidenum">
              <a:rPr lang="en-US" smtClean="0"/>
              <a:t>4</a:t>
            </a:fld>
            <a:endParaRPr lang="en-US"/>
          </a:p>
        </p:txBody>
      </p:sp>
    </p:spTree>
    <p:extLst>
      <p:ext uri="{BB962C8B-B14F-4D97-AF65-F5344CB8AC3E}">
        <p14:creationId xmlns:p14="http://schemas.microsoft.com/office/powerpoint/2010/main" val="360364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801E50-3F74-D59C-FD31-91631C1CB1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D216A7-3B5D-E353-88D2-0AD2CAA97F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561DA5-151D-A6E6-A597-D1BFB8FA999F}"/>
              </a:ext>
            </a:extLst>
          </p:cNvPr>
          <p:cNvSpPr>
            <a:spLocks noGrp="1"/>
          </p:cNvSpPr>
          <p:nvPr>
            <p:ph type="body" idx="1"/>
          </p:nvPr>
        </p:nvSpPr>
        <p:spPr/>
        <p:txBody>
          <a:bodyPr/>
          <a:lstStyle/>
          <a:p>
            <a:r>
              <a:rPr lang="en-US" dirty="0"/>
              <a:t>We used these 2 files for our project</a:t>
            </a:r>
          </a:p>
        </p:txBody>
      </p:sp>
      <p:sp>
        <p:nvSpPr>
          <p:cNvPr id="4" name="Slide Number Placeholder 3">
            <a:extLst>
              <a:ext uri="{FF2B5EF4-FFF2-40B4-BE49-F238E27FC236}">
                <a16:creationId xmlns:a16="http://schemas.microsoft.com/office/drawing/2014/main" id="{C93F25AE-9551-3534-23E5-3D799CAC4F5E}"/>
              </a:ext>
            </a:extLst>
          </p:cNvPr>
          <p:cNvSpPr>
            <a:spLocks noGrp="1"/>
          </p:cNvSpPr>
          <p:nvPr>
            <p:ph type="sldNum" sz="quarter" idx="5"/>
          </p:nvPr>
        </p:nvSpPr>
        <p:spPr/>
        <p:txBody>
          <a:bodyPr/>
          <a:lstStyle/>
          <a:p>
            <a:fld id="{07CF37AE-19C8-4C6A-8CAA-05C4DFD8DC75}" type="slidenum">
              <a:rPr lang="en-US" smtClean="0"/>
              <a:t>5</a:t>
            </a:fld>
            <a:endParaRPr lang="en-US"/>
          </a:p>
        </p:txBody>
      </p:sp>
    </p:spTree>
    <p:extLst>
      <p:ext uri="{BB962C8B-B14F-4D97-AF65-F5344CB8AC3E}">
        <p14:creationId xmlns:p14="http://schemas.microsoft.com/office/powerpoint/2010/main" val="2803750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TW" dirty="0"/>
          </a:p>
          <a:p>
            <a:endParaRPr lang="en-US" altLang="zh-TW" dirty="0"/>
          </a:p>
          <a:p>
            <a:endParaRPr lang="en-US" altLang="zh-TW" dirty="0"/>
          </a:p>
          <a:p>
            <a:endParaRPr lang="en-US" altLang="zh-TW" dirty="0"/>
          </a:p>
        </p:txBody>
      </p:sp>
      <p:sp>
        <p:nvSpPr>
          <p:cNvPr id="4" name="Slide Number Placeholder 3"/>
          <p:cNvSpPr>
            <a:spLocks noGrp="1"/>
          </p:cNvSpPr>
          <p:nvPr>
            <p:ph type="sldNum" sz="quarter" idx="5"/>
          </p:nvPr>
        </p:nvSpPr>
        <p:spPr/>
        <p:txBody>
          <a:bodyPr/>
          <a:lstStyle/>
          <a:p>
            <a:fld id="{07CF37AE-19C8-4C6A-8CAA-05C4DFD8DC75}" type="slidenum">
              <a:rPr lang="en-US" smtClean="0"/>
              <a:t>7</a:t>
            </a:fld>
            <a:endParaRPr lang="en-US"/>
          </a:p>
        </p:txBody>
      </p:sp>
    </p:spTree>
    <p:extLst>
      <p:ext uri="{BB962C8B-B14F-4D97-AF65-F5344CB8AC3E}">
        <p14:creationId xmlns:p14="http://schemas.microsoft.com/office/powerpoint/2010/main" val="2560122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categories are in text format, we need to use TF-IDF vectorization to convert them into numerical representations.</a:t>
            </a:r>
          </a:p>
          <a:p>
            <a:r>
              <a:rPr lang="en-US" dirty="0"/>
              <a:t>used K-Means clustering to group similar shopping categories based on TF-IDF representations.</a:t>
            </a:r>
          </a:p>
        </p:txBody>
      </p:sp>
      <p:sp>
        <p:nvSpPr>
          <p:cNvPr id="4" name="Slide Number Placeholder 3"/>
          <p:cNvSpPr>
            <a:spLocks noGrp="1"/>
          </p:cNvSpPr>
          <p:nvPr>
            <p:ph type="sldNum" sz="quarter" idx="5"/>
          </p:nvPr>
        </p:nvSpPr>
        <p:spPr/>
        <p:txBody>
          <a:bodyPr/>
          <a:lstStyle/>
          <a:p>
            <a:fld id="{07CF37AE-19C8-4C6A-8CAA-05C4DFD8DC75}" type="slidenum">
              <a:rPr lang="en-US" smtClean="0"/>
              <a:t>8</a:t>
            </a:fld>
            <a:endParaRPr lang="en-US"/>
          </a:p>
        </p:txBody>
      </p:sp>
    </p:spTree>
    <p:extLst>
      <p:ext uri="{BB962C8B-B14F-4D97-AF65-F5344CB8AC3E}">
        <p14:creationId xmlns:p14="http://schemas.microsoft.com/office/powerpoint/2010/main" val="3823014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checked whether these two files had any missing or duplicate values.</a:t>
            </a:r>
            <a:br>
              <a:rPr lang="en-US" dirty="0"/>
            </a:br>
            <a:r>
              <a:rPr lang="en-US" dirty="0"/>
              <a:t>I found that the </a:t>
            </a:r>
            <a:r>
              <a:rPr lang="en-US" b="1" dirty="0"/>
              <a:t>business file</a:t>
            </a:r>
            <a:r>
              <a:rPr lang="en-US" dirty="0"/>
              <a:t> had missing values, but since the missing columns were not relevant to our analysis, we decided to keep them.</a:t>
            </a:r>
          </a:p>
        </p:txBody>
      </p:sp>
      <p:sp>
        <p:nvSpPr>
          <p:cNvPr id="4" name="Slide Number Placeholder 3"/>
          <p:cNvSpPr>
            <a:spLocks noGrp="1"/>
          </p:cNvSpPr>
          <p:nvPr>
            <p:ph type="sldNum" sz="quarter" idx="5"/>
          </p:nvPr>
        </p:nvSpPr>
        <p:spPr/>
        <p:txBody>
          <a:bodyPr/>
          <a:lstStyle/>
          <a:p>
            <a:fld id="{07CF37AE-19C8-4C6A-8CAA-05C4DFD8DC75}" type="slidenum">
              <a:rPr lang="en-US" smtClean="0"/>
              <a:t>9</a:t>
            </a:fld>
            <a:endParaRPr lang="en-US"/>
          </a:p>
        </p:txBody>
      </p:sp>
    </p:spTree>
    <p:extLst>
      <p:ext uri="{BB962C8B-B14F-4D97-AF65-F5344CB8AC3E}">
        <p14:creationId xmlns:p14="http://schemas.microsoft.com/office/powerpoint/2010/main" val="3467682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need to extract the </a:t>
            </a:r>
            <a:r>
              <a:rPr lang="en-US" b="1" dirty="0"/>
              <a:t>business IDs</a:t>
            </a:r>
            <a:r>
              <a:rPr lang="en-US" dirty="0"/>
              <a:t> from the </a:t>
            </a:r>
            <a:r>
              <a:rPr lang="en-US" b="1" dirty="0"/>
              <a:t>review file</a:t>
            </a:r>
            <a:r>
              <a:rPr lang="en-US" dirty="0"/>
              <a:t> that exist in the </a:t>
            </a:r>
            <a:r>
              <a:rPr lang="en-US" b="1" dirty="0"/>
              <a:t>business file</a:t>
            </a:r>
            <a:r>
              <a:rPr lang="en-US" dirty="0"/>
              <a:t>.</a:t>
            </a:r>
          </a:p>
        </p:txBody>
      </p:sp>
      <p:sp>
        <p:nvSpPr>
          <p:cNvPr id="4" name="Slide Number Placeholder 3"/>
          <p:cNvSpPr>
            <a:spLocks noGrp="1"/>
          </p:cNvSpPr>
          <p:nvPr>
            <p:ph type="sldNum" sz="quarter" idx="5"/>
          </p:nvPr>
        </p:nvSpPr>
        <p:spPr/>
        <p:txBody>
          <a:bodyPr/>
          <a:lstStyle/>
          <a:p>
            <a:fld id="{07CF37AE-19C8-4C6A-8CAA-05C4DFD8DC75}" type="slidenum">
              <a:rPr lang="en-US" smtClean="0"/>
              <a:t>10</a:t>
            </a:fld>
            <a:endParaRPr lang="en-US"/>
          </a:p>
        </p:txBody>
      </p:sp>
    </p:spTree>
    <p:extLst>
      <p:ext uri="{BB962C8B-B14F-4D97-AF65-F5344CB8AC3E}">
        <p14:creationId xmlns:p14="http://schemas.microsoft.com/office/powerpoint/2010/main" val="3072086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Roboto" panose="02000000000000000000" pitchFamily="2" charset="0"/>
                <a:ea typeface="Roboto" panose="02000000000000000000" pitchFamily="2" charset="0"/>
                <a:cs typeface="Roboto" panose="02000000000000000000" pitchFamily="2" charset="0"/>
              </a:rPr>
              <a:t>Add new columns for our new categories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following analysis will focus on the </a:t>
            </a:r>
            <a:r>
              <a:rPr lang="en-US" b="1" dirty="0"/>
              <a:t>review file</a:t>
            </a:r>
            <a:r>
              <a:rPr lang="en-US" dirty="0"/>
              <a:t> because we are primarily interested in the </a:t>
            </a:r>
            <a:r>
              <a:rPr lang="en-US" b="1" dirty="0"/>
              <a:t>text</a:t>
            </a:r>
            <a:r>
              <a:rPr lang="en-US" dirty="0"/>
              <a:t> and </a:t>
            </a:r>
            <a:r>
              <a:rPr lang="en-US" b="1" dirty="0"/>
              <a:t>ratings</a:t>
            </a:r>
            <a:r>
              <a:rPr lang="en-US" dirty="0"/>
              <a:t> to better understand customer opinions.</a:t>
            </a:r>
          </a:p>
          <a:p>
            <a:endParaRPr lang="en-US" dirty="0"/>
          </a:p>
        </p:txBody>
      </p:sp>
      <p:sp>
        <p:nvSpPr>
          <p:cNvPr id="4" name="Slide Number Placeholder 3"/>
          <p:cNvSpPr>
            <a:spLocks noGrp="1"/>
          </p:cNvSpPr>
          <p:nvPr>
            <p:ph type="sldNum" sz="quarter" idx="5"/>
          </p:nvPr>
        </p:nvSpPr>
        <p:spPr/>
        <p:txBody>
          <a:bodyPr/>
          <a:lstStyle/>
          <a:p>
            <a:fld id="{07CF37AE-19C8-4C6A-8CAA-05C4DFD8DC75}" type="slidenum">
              <a:rPr lang="en-US" smtClean="0"/>
              <a:t>11</a:t>
            </a:fld>
            <a:endParaRPr lang="en-US"/>
          </a:p>
        </p:txBody>
      </p:sp>
    </p:spTree>
    <p:extLst>
      <p:ext uri="{BB962C8B-B14F-4D97-AF65-F5344CB8AC3E}">
        <p14:creationId xmlns:p14="http://schemas.microsoft.com/office/powerpoint/2010/main" val="2073670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2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customXml" Target="../ink/ink2.xml"/><Relationship Id="rId5" Type="http://schemas.openxmlformats.org/officeDocument/2006/relationships/image" Target="../media/image110.png"/><Relationship Id="rId4" Type="http://schemas.openxmlformats.org/officeDocument/2006/relationships/customXml" Target="../ink/ink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jpe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jpeg"/><Relationship Id="rId10" Type="http://schemas.openxmlformats.org/officeDocument/2006/relationships/image" Target="../media/image6.jpeg"/><Relationship Id="rId4" Type="http://schemas.openxmlformats.org/officeDocument/2006/relationships/hyperlink" Target="mailto:yche1351@asu.edu" TargetMode="External"/><Relationship Id="rId9"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sp>
      <p:sp>
        <p:nvSpPr>
          <p:cNvPr id="3" name="AutoShape 3">
            <a:extLst>
              <a:ext uri="{C183D7F6-B498-43B3-948B-1728B52AA6E4}">
                <adec:decorative xmlns:adec="http://schemas.microsoft.com/office/drawing/2017/decorative" val="1"/>
              </a:ext>
            </a:extLst>
          </p:cNvPr>
          <p:cNvSpPr/>
          <p:nvPr/>
        </p:nvSpPr>
        <p:spPr>
          <a:xfrm>
            <a:off x="1638300" y="3086100"/>
            <a:ext cx="15011400" cy="4572000"/>
          </a:xfrm>
          <a:prstGeom prst="rect">
            <a:avLst/>
          </a:prstGeom>
          <a:solidFill>
            <a:srgbClr val="FFFFFF"/>
          </a:solidFill>
        </p:spPr>
      </p:sp>
      <p:sp>
        <p:nvSpPr>
          <p:cNvPr id="4" name="TextBox 4"/>
          <p:cNvSpPr txBox="1"/>
          <p:nvPr/>
        </p:nvSpPr>
        <p:spPr>
          <a:xfrm>
            <a:off x="5358918" y="6652950"/>
            <a:ext cx="7570164" cy="589915"/>
          </a:xfrm>
          <a:prstGeom prst="rect">
            <a:avLst/>
          </a:prstGeom>
        </p:spPr>
        <p:txBody>
          <a:bodyPr lIns="0" tIns="0" rIns="0" bIns="0" rtlCol="0" anchor="t">
            <a:spAutoFit/>
          </a:bodyPr>
          <a:lstStyle/>
          <a:p>
            <a:pPr algn="ctr">
              <a:lnSpc>
                <a:spcPts val="4759"/>
              </a:lnSpc>
              <a:spcBef>
                <a:spcPct val="0"/>
              </a:spcBef>
            </a:pPr>
            <a:r>
              <a:rPr lang="en-US" sz="3400" dirty="0">
                <a:solidFill>
                  <a:srgbClr val="0E0E0E"/>
                </a:solidFill>
                <a:latin typeface="Roboto"/>
                <a:ea typeface="Roboto"/>
                <a:cs typeface="Roboto"/>
                <a:sym typeface="Roboto"/>
              </a:rPr>
              <a:t>Group8</a:t>
            </a:r>
          </a:p>
        </p:txBody>
      </p:sp>
      <p:sp>
        <p:nvSpPr>
          <p:cNvPr id="5" name="TextBox 5"/>
          <p:cNvSpPr txBox="1"/>
          <p:nvPr/>
        </p:nvSpPr>
        <p:spPr>
          <a:xfrm>
            <a:off x="3124200" y="3399996"/>
            <a:ext cx="12039600" cy="2475037"/>
          </a:xfrm>
          <a:prstGeom prst="rect">
            <a:avLst/>
          </a:prstGeom>
        </p:spPr>
        <p:txBody>
          <a:bodyPr wrap="square" lIns="0" tIns="0" rIns="0" bIns="0" rtlCol="0" anchor="t">
            <a:spAutoFit/>
          </a:bodyPr>
          <a:lstStyle/>
          <a:p>
            <a:pPr algn="ctr">
              <a:lnSpc>
                <a:spcPts val="10400"/>
              </a:lnSpc>
            </a:pPr>
            <a:r>
              <a:rPr lang="en-US" sz="4400" b="1" dirty="0">
                <a:latin typeface="Roboto" panose="02000000000000000000" pitchFamily="2" charset="0"/>
                <a:ea typeface="Roboto" panose="02000000000000000000" pitchFamily="2" charset="0"/>
                <a:cs typeface="Roboto" panose="02000000000000000000" pitchFamily="2" charset="0"/>
              </a:rPr>
              <a:t>Evaluating Business Ratings &amp; Preferences Across Shopping Categories</a:t>
            </a:r>
            <a:endParaRPr lang="en-US" sz="4800" b="1" dirty="0">
              <a:solidFill>
                <a:srgbClr val="0E0E0E"/>
              </a:solidFill>
              <a:latin typeface="Roboto" panose="02000000000000000000" pitchFamily="2" charset="0"/>
              <a:ea typeface="Roboto" panose="02000000000000000000" pitchFamily="2" charset="0"/>
              <a:cs typeface="Roboto" panose="02000000000000000000" pitchFamily="2" charset="0"/>
              <a:sym typeface="Roboto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C4749A-5DC8-D666-711F-0B9D0AD65D0E}"/>
              </a:ext>
            </a:extLst>
          </p:cNvPr>
          <p:cNvPicPr>
            <a:picLocks noChangeAspect="1"/>
          </p:cNvPicPr>
          <p:nvPr/>
        </p:nvPicPr>
        <p:blipFill>
          <a:blip r:embed="rId3"/>
          <a:stretch>
            <a:fillRect/>
          </a:stretch>
        </p:blipFill>
        <p:spPr>
          <a:xfrm>
            <a:off x="2133600" y="3009900"/>
            <a:ext cx="13487400" cy="6772643"/>
          </a:xfrm>
          <a:prstGeom prst="rect">
            <a:avLst/>
          </a:prstGeom>
        </p:spPr>
      </p:pic>
      <p:sp>
        <p:nvSpPr>
          <p:cNvPr id="6" name="TextBox 5">
            <a:extLst>
              <a:ext uri="{FF2B5EF4-FFF2-40B4-BE49-F238E27FC236}">
                <a16:creationId xmlns:a16="http://schemas.microsoft.com/office/drawing/2014/main" id="{3C7578A2-F519-24F3-4E78-1AE6A7EE4371}"/>
              </a:ext>
            </a:extLst>
          </p:cNvPr>
          <p:cNvSpPr txBox="1"/>
          <p:nvPr/>
        </p:nvSpPr>
        <p:spPr>
          <a:xfrm>
            <a:off x="990600" y="776875"/>
            <a:ext cx="9144000" cy="769441"/>
          </a:xfrm>
          <a:prstGeom prst="rect">
            <a:avLst/>
          </a:prstGeom>
          <a:noFill/>
        </p:spPr>
        <p:txBody>
          <a:bodyPr wrap="square">
            <a:spAutoFit/>
          </a:bodyPr>
          <a:lstStyle/>
          <a:p>
            <a:r>
              <a:rPr lang="en-US" sz="4400" b="1" dirty="0">
                <a:latin typeface="Roboto" panose="02000000000000000000" pitchFamily="2" charset="0"/>
                <a:ea typeface="Roboto" panose="02000000000000000000" pitchFamily="2" charset="0"/>
                <a:cs typeface="Roboto" panose="02000000000000000000" pitchFamily="2" charset="0"/>
              </a:rPr>
              <a:t>For Review file Preparation: </a:t>
            </a:r>
          </a:p>
        </p:txBody>
      </p:sp>
      <p:sp>
        <p:nvSpPr>
          <p:cNvPr id="8" name="TextBox 7">
            <a:extLst>
              <a:ext uri="{FF2B5EF4-FFF2-40B4-BE49-F238E27FC236}">
                <a16:creationId xmlns:a16="http://schemas.microsoft.com/office/drawing/2014/main" id="{02B4E1CA-ED3E-6120-094A-35B1A4134DCA}"/>
              </a:ext>
            </a:extLst>
          </p:cNvPr>
          <p:cNvSpPr txBox="1"/>
          <p:nvPr/>
        </p:nvSpPr>
        <p:spPr>
          <a:xfrm>
            <a:off x="1597622" y="1883832"/>
            <a:ext cx="15621000" cy="584775"/>
          </a:xfrm>
          <a:prstGeom prst="rect">
            <a:avLst/>
          </a:prstGeom>
          <a:noFill/>
        </p:spPr>
        <p:txBody>
          <a:bodyPr wrap="square">
            <a:spAutoFit/>
          </a:bodyPr>
          <a:lstStyle/>
          <a:p>
            <a:r>
              <a:rPr lang="en-US" sz="3200" dirty="0">
                <a:latin typeface="Roboto" panose="02000000000000000000" pitchFamily="2" charset="0"/>
                <a:ea typeface="Roboto" panose="02000000000000000000" pitchFamily="2" charset="0"/>
                <a:cs typeface="Roboto" panose="02000000000000000000" pitchFamily="2" charset="0"/>
              </a:rPr>
              <a:t>extract the business IDs from the review file that exist in the business file.</a:t>
            </a:r>
          </a:p>
        </p:txBody>
      </p:sp>
    </p:spTree>
    <p:extLst>
      <p:ext uri="{BB962C8B-B14F-4D97-AF65-F5344CB8AC3E}">
        <p14:creationId xmlns:p14="http://schemas.microsoft.com/office/powerpoint/2010/main" val="3735933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60A01F-3321-43E1-CC95-C4D7085479EB}"/>
              </a:ext>
            </a:extLst>
          </p:cNvPr>
          <p:cNvPicPr>
            <a:picLocks noChangeAspect="1"/>
          </p:cNvPicPr>
          <p:nvPr/>
        </p:nvPicPr>
        <p:blipFill>
          <a:blip r:embed="rId3"/>
          <a:stretch>
            <a:fillRect/>
          </a:stretch>
        </p:blipFill>
        <p:spPr>
          <a:xfrm>
            <a:off x="3068521" y="1646904"/>
            <a:ext cx="12628680" cy="7268131"/>
          </a:xfrm>
          <a:prstGeom prst="rect">
            <a:avLst/>
          </a:prstGeom>
        </p:spPr>
      </p:pic>
      <p:grpSp>
        <p:nvGrpSpPr>
          <p:cNvPr id="8" name="Group 7">
            <a:extLst>
              <a:ext uri="{FF2B5EF4-FFF2-40B4-BE49-F238E27FC236}">
                <a16:creationId xmlns:a16="http://schemas.microsoft.com/office/drawing/2014/main" id="{E93164A7-F3CB-1E22-0C0E-6D9E5FAFA843}"/>
              </a:ext>
            </a:extLst>
          </p:cNvPr>
          <p:cNvGrpSpPr/>
          <p:nvPr/>
        </p:nvGrpSpPr>
        <p:grpSpPr>
          <a:xfrm>
            <a:off x="2585935" y="8640096"/>
            <a:ext cx="4409656" cy="1454611"/>
            <a:chOff x="893972" y="8677463"/>
            <a:chExt cx="4409656" cy="1454611"/>
          </a:xfrm>
        </p:grpSpPr>
        <p:grpSp>
          <p:nvGrpSpPr>
            <p:cNvPr id="4" name="Group 3">
              <a:extLst>
                <a:ext uri="{FF2B5EF4-FFF2-40B4-BE49-F238E27FC236}">
                  <a16:creationId xmlns:a16="http://schemas.microsoft.com/office/drawing/2014/main" id="{E67E7073-EF37-E90C-D61A-D77CB84E1961}"/>
                </a:ext>
              </a:extLst>
            </p:cNvPr>
            <p:cNvGrpSpPr/>
            <p:nvPr/>
          </p:nvGrpSpPr>
          <p:grpSpPr>
            <a:xfrm>
              <a:off x="893972" y="8677463"/>
              <a:ext cx="1213920" cy="1332360"/>
              <a:chOff x="893972" y="8677463"/>
              <a:chExt cx="1213920" cy="133236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44B4E46-D356-6026-B031-716238D07208}"/>
                      </a:ext>
                    </a:extLst>
                  </p14:cNvPr>
                  <p14:cNvContentPartPr/>
                  <p14:nvPr/>
                </p14:nvContentPartPr>
                <p14:xfrm>
                  <a:off x="893972" y="8677463"/>
                  <a:ext cx="1102680" cy="1182240"/>
                </p14:xfrm>
              </p:contentPart>
            </mc:Choice>
            <mc:Fallback xmlns="">
              <p:pic>
                <p:nvPicPr>
                  <p:cNvPr id="5" name="Ink 4">
                    <a:extLst>
                      <a:ext uri="{FF2B5EF4-FFF2-40B4-BE49-F238E27FC236}">
                        <a16:creationId xmlns:a16="http://schemas.microsoft.com/office/drawing/2014/main" id="{E44B4E46-D356-6026-B031-716238D07208}"/>
                      </a:ext>
                    </a:extLst>
                  </p:cNvPr>
                  <p:cNvPicPr/>
                  <p:nvPr/>
                </p:nvPicPr>
                <p:blipFill>
                  <a:blip r:embed="rId5"/>
                  <a:stretch>
                    <a:fillRect/>
                  </a:stretch>
                </p:blipFill>
                <p:spPr>
                  <a:xfrm>
                    <a:off x="889652" y="8673143"/>
                    <a:ext cx="1111320" cy="1190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063F8184-8C17-AA58-CA52-9AB97FBAFFE1}"/>
                      </a:ext>
                    </a:extLst>
                  </p14:cNvPr>
                  <p14:cNvContentPartPr/>
                  <p14:nvPr/>
                </p14:nvContentPartPr>
                <p14:xfrm>
                  <a:off x="1828892" y="9630383"/>
                  <a:ext cx="279000" cy="379440"/>
                </p14:xfrm>
              </p:contentPart>
            </mc:Choice>
            <mc:Fallback xmlns="">
              <p:pic>
                <p:nvPicPr>
                  <p:cNvPr id="6" name="Ink 5">
                    <a:extLst>
                      <a:ext uri="{FF2B5EF4-FFF2-40B4-BE49-F238E27FC236}">
                        <a16:creationId xmlns:a16="http://schemas.microsoft.com/office/drawing/2014/main" id="{063F8184-8C17-AA58-CA52-9AB97FBAFFE1}"/>
                      </a:ext>
                    </a:extLst>
                  </p:cNvPr>
                  <p:cNvPicPr/>
                  <p:nvPr/>
                </p:nvPicPr>
                <p:blipFill>
                  <a:blip r:embed="rId7"/>
                  <a:stretch>
                    <a:fillRect/>
                  </a:stretch>
                </p:blipFill>
                <p:spPr>
                  <a:xfrm>
                    <a:off x="1824572" y="9626063"/>
                    <a:ext cx="287640" cy="388080"/>
                  </a:xfrm>
                  <a:prstGeom prst="rect">
                    <a:avLst/>
                  </a:prstGeom>
                </p:spPr>
              </p:pic>
            </mc:Fallback>
          </mc:AlternateContent>
        </p:grpSp>
        <p:sp>
          <p:nvSpPr>
            <p:cNvPr id="7" name="TextBox 6">
              <a:extLst>
                <a:ext uri="{FF2B5EF4-FFF2-40B4-BE49-F238E27FC236}">
                  <a16:creationId xmlns:a16="http://schemas.microsoft.com/office/drawing/2014/main" id="{2D29DC01-FB4C-43EF-2853-B73100FCD6D2}"/>
                </a:ext>
              </a:extLst>
            </p:cNvPr>
            <p:cNvSpPr txBox="1"/>
            <p:nvPr/>
          </p:nvSpPr>
          <p:spPr>
            <a:xfrm>
              <a:off x="2555760" y="9608854"/>
              <a:ext cx="2747868" cy="523220"/>
            </a:xfrm>
            <a:prstGeom prst="rect">
              <a:avLst/>
            </a:prstGeom>
            <a:noFill/>
          </p:spPr>
          <p:txBody>
            <a:bodyPr wrap="none" rtlCol="0">
              <a:spAutoFit/>
            </a:bodyPr>
            <a:lstStyle/>
            <a:p>
              <a:r>
                <a:rPr lang="en-US" sz="2800" b="1" dirty="0">
                  <a:latin typeface="Roboto" panose="02000000000000000000" pitchFamily="2" charset="0"/>
                  <a:ea typeface="Roboto" panose="02000000000000000000" pitchFamily="2" charset="0"/>
                  <a:cs typeface="Roboto" panose="02000000000000000000" pitchFamily="2" charset="0"/>
                </a:rPr>
                <a:t>Export as Excel.</a:t>
              </a:r>
            </a:p>
          </p:txBody>
        </p:sp>
      </p:grpSp>
      <p:sp>
        <p:nvSpPr>
          <p:cNvPr id="9" name="TextBox 8">
            <a:extLst>
              <a:ext uri="{FF2B5EF4-FFF2-40B4-BE49-F238E27FC236}">
                <a16:creationId xmlns:a16="http://schemas.microsoft.com/office/drawing/2014/main" id="{F268FEF0-EF79-5F1F-20C6-D7071A02AACB}"/>
              </a:ext>
            </a:extLst>
          </p:cNvPr>
          <p:cNvSpPr txBox="1"/>
          <p:nvPr/>
        </p:nvSpPr>
        <p:spPr>
          <a:xfrm>
            <a:off x="1049657" y="464664"/>
            <a:ext cx="9144000" cy="769441"/>
          </a:xfrm>
          <a:prstGeom prst="rect">
            <a:avLst/>
          </a:prstGeom>
          <a:noFill/>
        </p:spPr>
        <p:txBody>
          <a:bodyPr wrap="square">
            <a:spAutoFit/>
          </a:bodyPr>
          <a:lstStyle/>
          <a:p>
            <a:r>
              <a:rPr lang="en-US" sz="4400" b="1" dirty="0">
                <a:latin typeface="Roboto" panose="02000000000000000000" pitchFamily="2" charset="0"/>
                <a:ea typeface="Roboto" panose="02000000000000000000" pitchFamily="2" charset="0"/>
                <a:cs typeface="Roboto" panose="02000000000000000000" pitchFamily="2" charset="0"/>
              </a:rPr>
              <a:t>For Review file Preparation: </a:t>
            </a:r>
          </a:p>
        </p:txBody>
      </p:sp>
      <p:sp>
        <p:nvSpPr>
          <p:cNvPr id="12" name="Rectangle 11">
            <a:extLst>
              <a:ext uri="{FF2B5EF4-FFF2-40B4-BE49-F238E27FC236}">
                <a16:creationId xmlns:a16="http://schemas.microsoft.com/office/drawing/2014/main" id="{D2549091-CC06-4D8E-4566-C815205BF29E}"/>
              </a:ext>
            </a:extLst>
          </p:cNvPr>
          <p:cNvSpPr/>
          <p:nvPr/>
        </p:nvSpPr>
        <p:spPr>
          <a:xfrm>
            <a:off x="9144000" y="4552380"/>
            <a:ext cx="8976792" cy="1182240"/>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Roboto" panose="02000000000000000000" pitchFamily="2" charset="0"/>
                <a:ea typeface="Roboto" panose="02000000000000000000" pitchFamily="2" charset="0"/>
                <a:cs typeface="Roboto" panose="02000000000000000000" pitchFamily="2" charset="0"/>
              </a:rPr>
              <a:t>Add new columns for our new categories</a:t>
            </a:r>
          </a:p>
        </p:txBody>
      </p:sp>
    </p:spTree>
    <p:extLst>
      <p:ext uri="{BB962C8B-B14F-4D97-AF65-F5344CB8AC3E}">
        <p14:creationId xmlns:p14="http://schemas.microsoft.com/office/powerpoint/2010/main" val="2414165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3000" b="-13000"/>
            </a:stretch>
          </a:blipFill>
        </p:spPr>
      </p:sp>
      <p:sp>
        <p:nvSpPr>
          <p:cNvPr id="3" name="TextBox 3"/>
          <p:cNvSpPr txBox="1"/>
          <p:nvPr/>
        </p:nvSpPr>
        <p:spPr>
          <a:xfrm>
            <a:off x="2273496" y="4679950"/>
            <a:ext cx="13741008" cy="1025922"/>
          </a:xfrm>
          <a:prstGeom prst="rect">
            <a:avLst/>
          </a:prstGeom>
        </p:spPr>
        <p:txBody>
          <a:bodyPr lIns="0" tIns="0" rIns="0" bIns="0" rtlCol="0" anchor="t">
            <a:spAutoFit/>
          </a:bodyPr>
          <a:lstStyle/>
          <a:p>
            <a:pPr algn="ctr">
              <a:lnSpc>
                <a:spcPts val="8000"/>
              </a:lnSpc>
            </a:pPr>
            <a:r>
              <a:rPr lang="en-US" sz="8000" b="1" i="0" dirty="0">
                <a:solidFill>
                  <a:srgbClr val="2D3B45"/>
                </a:solidFill>
                <a:effectLst/>
                <a:latin typeface="Roboto" panose="02000000000000000000" pitchFamily="2" charset="0"/>
              </a:rPr>
              <a:t>Exploratory Data Analysis</a:t>
            </a:r>
            <a:endParaRPr lang="en-US" sz="8000" b="1" dirty="0">
              <a:solidFill>
                <a:srgbClr val="0E0E0E"/>
              </a:solidFill>
              <a:latin typeface="Roboto Bold"/>
              <a:ea typeface="Roboto Bold"/>
              <a:cs typeface="Roboto Bold"/>
              <a:sym typeface="Roboto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84CDF2-7306-6F03-2D57-BDDD3C45EB1E}"/>
              </a:ext>
            </a:extLst>
          </p:cNvPr>
          <p:cNvPicPr>
            <a:picLocks noChangeAspect="1"/>
          </p:cNvPicPr>
          <p:nvPr/>
        </p:nvPicPr>
        <p:blipFill>
          <a:blip r:embed="rId3"/>
          <a:stretch>
            <a:fillRect/>
          </a:stretch>
        </p:blipFill>
        <p:spPr>
          <a:xfrm>
            <a:off x="345858" y="1548769"/>
            <a:ext cx="9104967" cy="4916887"/>
          </a:xfrm>
          <a:prstGeom prst="rect">
            <a:avLst/>
          </a:prstGeom>
        </p:spPr>
      </p:pic>
      <p:pic>
        <p:nvPicPr>
          <p:cNvPr id="7" name="Picture 6">
            <a:extLst>
              <a:ext uri="{FF2B5EF4-FFF2-40B4-BE49-F238E27FC236}">
                <a16:creationId xmlns:a16="http://schemas.microsoft.com/office/drawing/2014/main" id="{194E9E24-7198-8738-E697-62C70A9AD2BC}"/>
              </a:ext>
            </a:extLst>
          </p:cNvPr>
          <p:cNvPicPr>
            <a:picLocks noChangeAspect="1"/>
          </p:cNvPicPr>
          <p:nvPr/>
        </p:nvPicPr>
        <p:blipFill>
          <a:blip r:embed="rId4"/>
          <a:stretch>
            <a:fillRect/>
          </a:stretch>
        </p:blipFill>
        <p:spPr>
          <a:xfrm>
            <a:off x="9450825" y="1668840"/>
            <a:ext cx="8459381" cy="4620270"/>
          </a:xfrm>
          <a:prstGeom prst="rect">
            <a:avLst/>
          </a:prstGeom>
        </p:spPr>
      </p:pic>
      <p:sp>
        <p:nvSpPr>
          <p:cNvPr id="9" name="TextBox 8">
            <a:extLst>
              <a:ext uri="{FF2B5EF4-FFF2-40B4-BE49-F238E27FC236}">
                <a16:creationId xmlns:a16="http://schemas.microsoft.com/office/drawing/2014/main" id="{DD1BB2F2-92F6-25DD-7618-41114B24E686}"/>
              </a:ext>
            </a:extLst>
          </p:cNvPr>
          <p:cNvSpPr txBox="1"/>
          <p:nvPr/>
        </p:nvSpPr>
        <p:spPr>
          <a:xfrm>
            <a:off x="766929" y="7048500"/>
            <a:ext cx="7987935" cy="1569660"/>
          </a:xfrm>
          <a:prstGeom prst="rect">
            <a:avLst/>
          </a:prstGeom>
          <a:noFill/>
        </p:spPr>
        <p:txBody>
          <a:bodyPr wrap="square">
            <a:spAutoFit/>
          </a:bodyPr>
          <a:lstStyle/>
          <a:p>
            <a:r>
              <a:rPr lang="en-US" sz="3200" dirty="0">
                <a:latin typeface="Roboto" panose="02000000000000000000" pitchFamily="2" charset="0"/>
                <a:ea typeface="Roboto" panose="02000000000000000000" pitchFamily="2" charset="0"/>
                <a:cs typeface="Roboto" panose="02000000000000000000" pitchFamily="2" charset="0"/>
              </a:rPr>
              <a:t>5-star reviews highlight </a:t>
            </a:r>
            <a:r>
              <a:rPr lang="en-US" sz="3200" b="1" dirty="0">
                <a:latin typeface="Roboto" panose="02000000000000000000" pitchFamily="2" charset="0"/>
                <a:ea typeface="Roboto" panose="02000000000000000000" pitchFamily="2" charset="0"/>
                <a:cs typeface="Roboto" panose="02000000000000000000" pitchFamily="2" charset="0"/>
              </a:rPr>
              <a:t>great customer service, helpful staff, and enjoyable shopping experiences.</a:t>
            </a:r>
          </a:p>
        </p:txBody>
      </p:sp>
      <p:sp>
        <p:nvSpPr>
          <p:cNvPr id="11" name="TextBox 10">
            <a:extLst>
              <a:ext uri="{FF2B5EF4-FFF2-40B4-BE49-F238E27FC236}">
                <a16:creationId xmlns:a16="http://schemas.microsoft.com/office/drawing/2014/main" id="{7F6FE8A0-10A9-E85F-D68D-BD7498318D1B}"/>
              </a:ext>
            </a:extLst>
          </p:cNvPr>
          <p:cNvSpPr txBox="1"/>
          <p:nvPr/>
        </p:nvSpPr>
        <p:spPr>
          <a:xfrm>
            <a:off x="9543672" y="6847701"/>
            <a:ext cx="7987935" cy="1569660"/>
          </a:xfrm>
          <a:prstGeom prst="rect">
            <a:avLst/>
          </a:prstGeom>
          <a:noFill/>
        </p:spPr>
        <p:txBody>
          <a:bodyPr wrap="square">
            <a:spAutoFit/>
          </a:bodyPr>
          <a:lstStyle/>
          <a:p>
            <a:r>
              <a:rPr lang="en-US" sz="3200" b="1" dirty="0">
                <a:latin typeface="Roboto" panose="02000000000000000000" pitchFamily="2" charset="0"/>
                <a:ea typeface="Roboto" panose="02000000000000000000" pitchFamily="2" charset="0"/>
                <a:cs typeface="Roboto" panose="02000000000000000000" pitchFamily="2" charset="0"/>
              </a:rPr>
              <a:t>1-star reviews</a:t>
            </a:r>
            <a:r>
              <a:rPr lang="en-US" sz="3200" dirty="0">
                <a:latin typeface="Roboto" panose="02000000000000000000" pitchFamily="2" charset="0"/>
                <a:ea typeface="Roboto" panose="02000000000000000000" pitchFamily="2" charset="0"/>
                <a:cs typeface="Roboto" panose="02000000000000000000" pitchFamily="2" charset="0"/>
              </a:rPr>
              <a:t> focus on </a:t>
            </a:r>
            <a:r>
              <a:rPr lang="en-US" sz="3200" b="1" dirty="0">
                <a:latin typeface="Roboto" panose="02000000000000000000" pitchFamily="2" charset="0"/>
                <a:ea typeface="Roboto" panose="02000000000000000000" pitchFamily="2" charset="0"/>
                <a:cs typeface="Roboto" panose="02000000000000000000" pitchFamily="2" charset="0"/>
              </a:rPr>
              <a:t>poor service, long wait times, and issues with orders or refunds.</a:t>
            </a:r>
            <a:endParaRPr lang="en-US" sz="3200" dirty="0">
              <a:latin typeface="Roboto" panose="02000000000000000000" pitchFamily="2" charset="0"/>
              <a:ea typeface="Roboto" panose="02000000000000000000" pitchFamily="2" charset="0"/>
              <a:cs typeface="Roboto" panose="02000000000000000000" pitchFamily="2" charset="0"/>
            </a:endParaRPr>
          </a:p>
        </p:txBody>
      </p:sp>
      <p:cxnSp>
        <p:nvCxnSpPr>
          <p:cNvPr id="14" name="Straight Connector 13">
            <a:extLst>
              <a:ext uri="{FF2B5EF4-FFF2-40B4-BE49-F238E27FC236}">
                <a16:creationId xmlns:a16="http://schemas.microsoft.com/office/drawing/2014/main" id="{687C8A10-9AE7-9F0F-B230-098497D946C3}"/>
              </a:ext>
            </a:extLst>
          </p:cNvPr>
          <p:cNvCxnSpPr/>
          <p:nvPr/>
        </p:nvCxnSpPr>
        <p:spPr>
          <a:xfrm>
            <a:off x="9163452" y="6725320"/>
            <a:ext cx="0" cy="2395574"/>
          </a:xfrm>
          <a:prstGeom prst="line">
            <a:avLst/>
          </a:prstGeom>
          <a:ln w="57150">
            <a:solidFill>
              <a:srgbClr val="92D050"/>
            </a:solidFill>
            <a:prstDash val="dashDot"/>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410CB8F-23FA-F60F-BE89-9E11CABB575F}"/>
              </a:ext>
            </a:extLst>
          </p:cNvPr>
          <p:cNvSpPr txBox="1"/>
          <p:nvPr/>
        </p:nvSpPr>
        <p:spPr>
          <a:xfrm>
            <a:off x="1049657" y="464664"/>
            <a:ext cx="3674743" cy="646331"/>
          </a:xfrm>
          <a:prstGeom prst="rect">
            <a:avLst/>
          </a:prstGeom>
          <a:noFill/>
        </p:spPr>
        <p:txBody>
          <a:bodyPr wrap="square">
            <a:spAutoFit/>
          </a:bodyPr>
          <a:lstStyle/>
          <a:p>
            <a:r>
              <a:rPr lang="en-US" sz="3600" b="1" dirty="0">
                <a:latin typeface="Roboto" panose="02000000000000000000" pitchFamily="2" charset="0"/>
                <a:ea typeface="Roboto" panose="02000000000000000000" pitchFamily="2" charset="0"/>
                <a:cs typeface="Roboto" panose="02000000000000000000" pitchFamily="2" charset="0"/>
              </a:rPr>
              <a:t>Word Cloud</a:t>
            </a:r>
          </a:p>
        </p:txBody>
      </p:sp>
    </p:spTree>
    <p:extLst>
      <p:ext uri="{BB962C8B-B14F-4D97-AF65-F5344CB8AC3E}">
        <p14:creationId xmlns:p14="http://schemas.microsoft.com/office/powerpoint/2010/main" val="877499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27C17AE-1D61-E18D-7891-AFC89F9DDE8A}"/>
              </a:ext>
            </a:extLst>
          </p:cNvPr>
          <p:cNvPicPr>
            <a:picLocks noChangeAspect="1"/>
          </p:cNvPicPr>
          <p:nvPr/>
        </p:nvPicPr>
        <p:blipFill>
          <a:blip r:embed="rId3"/>
          <a:srcRect l="1606"/>
          <a:stretch/>
        </p:blipFill>
        <p:spPr>
          <a:xfrm>
            <a:off x="790703" y="3162300"/>
            <a:ext cx="7826382" cy="5173658"/>
          </a:xfrm>
          <a:prstGeom prst="rect">
            <a:avLst/>
          </a:prstGeom>
        </p:spPr>
      </p:pic>
      <p:sp>
        <p:nvSpPr>
          <p:cNvPr id="10" name="Content Placeholder 3">
            <a:extLst>
              <a:ext uri="{FF2B5EF4-FFF2-40B4-BE49-F238E27FC236}">
                <a16:creationId xmlns:a16="http://schemas.microsoft.com/office/drawing/2014/main" id="{FD7CC7FF-2264-BBC6-37E6-EE2C3B12C4B9}"/>
              </a:ext>
            </a:extLst>
          </p:cNvPr>
          <p:cNvSpPr txBox="1">
            <a:spLocks/>
          </p:cNvSpPr>
          <p:nvPr/>
        </p:nvSpPr>
        <p:spPr>
          <a:xfrm>
            <a:off x="9080770" y="2857500"/>
            <a:ext cx="9207230" cy="6858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210000"/>
              </a:lnSpc>
            </a:pPr>
            <a:r>
              <a:rPr lang="en-IN" sz="2800" dirty="0">
                <a:latin typeface="Roboto" panose="02000000000000000000" pitchFamily="2" charset="0"/>
                <a:ea typeface="Roboto" panose="02000000000000000000" pitchFamily="2" charset="0"/>
                <a:cs typeface="Roboto" panose="02000000000000000000" pitchFamily="2" charset="0"/>
              </a:rPr>
              <a:t>The </a:t>
            </a:r>
            <a:r>
              <a:rPr lang="en-IN" sz="2800" b="1" dirty="0">
                <a:latin typeface="Roboto" panose="02000000000000000000" pitchFamily="2" charset="0"/>
                <a:ea typeface="Roboto" panose="02000000000000000000" pitchFamily="2" charset="0"/>
                <a:cs typeface="Roboto" panose="02000000000000000000" pitchFamily="2" charset="0"/>
              </a:rPr>
              <a:t>majority of reviews are 5-star</a:t>
            </a:r>
            <a:r>
              <a:rPr lang="en-IN" sz="2800" dirty="0">
                <a:latin typeface="Roboto" panose="02000000000000000000" pitchFamily="2" charset="0"/>
                <a:ea typeface="Roboto" panose="02000000000000000000" pitchFamily="2" charset="0"/>
                <a:cs typeface="Roboto" panose="02000000000000000000" pitchFamily="2" charset="0"/>
              </a:rPr>
              <a:t>, indicating that most customers had a positive experience.</a:t>
            </a:r>
          </a:p>
          <a:p>
            <a:pPr marL="0" indent="0">
              <a:lnSpc>
                <a:spcPct val="210000"/>
              </a:lnSpc>
              <a:buNone/>
            </a:pPr>
            <a:endParaRPr lang="en-IN" sz="2800" dirty="0">
              <a:latin typeface="Roboto" panose="02000000000000000000" pitchFamily="2" charset="0"/>
              <a:ea typeface="Roboto" panose="02000000000000000000" pitchFamily="2" charset="0"/>
              <a:cs typeface="Roboto" panose="02000000000000000000" pitchFamily="2" charset="0"/>
            </a:endParaRPr>
          </a:p>
          <a:p>
            <a:pPr>
              <a:lnSpc>
                <a:spcPct val="210000"/>
              </a:lnSpc>
            </a:pPr>
            <a:r>
              <a:rPr lang="en-IN" sz="2800" b="1" dirty="0">
                <a:latin typeface="Roboto" panose="02000000000000000000" pitchFamily="2" charset="0"/>
                <a:ea typeface="Roboto" panose="02000000000000000000" pitchFamily="2" charset="0"/>
                <a:cs typeface="Roboto" panose="02000000000000000000" pitchFamily="2" charset="0"/>
              </a:rPr>
              <a:t>1-star reviews are the second most common</a:t>
            </a:r>
            <a:r>
              <a:rPr lang="en-IN" sz="2800" dirty="0">
                <a:latin typeface="Roboto" panose="02000000000000000000" pitchFamily="2" charset="0"/>
                <a:ea typeface="Roboto" panose="02000000000000000000" pitchFamily="2" charset="0"/>
                <a:cs typeface="Roboto" panose="02000000000000000000" pitchFamily="2" charset="0"/>
              </a:rPr>
              <a:t>, suggesting a mix of highly satisfied and dissatisfied customers.</a:t>
            </a:r>
          </a:p>
        </p:txBody>
      </p:sp>
      <p:sp>
        <p:nvSpPr>
          <p:cNvPr id="11" name="Title 1">
            <a:extLst>
              <a:ext uri="{FF2B5EF4-FFF2-40B4-BE49-F238E27FC236}">
                <a16:creationId xmlns:a16="http://schemas.microsoft.com/office/drawing/2014/main" id="{5701B2B4-7D1D-1E28-AFBA-19F5585A9C38}"/>
              </a:ext>
            </a:extLst>
          </p:cNvPr>
          <p:cNvSpPr txBox="1">
            <a:spLocks/>
          </p:cNvSpPr>
          <p:nvPr/>
        </p:nvSpPr>
        <p:spPr>
          <a:xfrm>
            <a:off x="-152400" y="952500"/>
            <a:ext cx="8534400" cy="796159"/>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b="1" dirty="0">
                <a:latin typeface="Roboto" panose="02000000000000000000" pitchFamily="2" charset="0"/>
                <a:ea typeface="Roboto" panose="02000000000000000000" pitchFamily="2" charset="0"/>
                <a:cs typeface="Roboto" panose="02000000000000000000" pitchFamily="2" charset="0"/>
              </a:rPr>
              <a:t>Star Rating Distribution</a:t>
            </a:r>
            <a:endParaRPr lang="en-IN"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4214753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E919C219-B091-842A-191E-6AF11BD1868B}"/>
              </a:ext>
              <a:ext uri="{C183D7F6-B498-43B3-948B-1728B52AA6E4}">
                <adec:decorative xmlns:adec="http://schemas.microsoft.com/office/drawing/2017/decorative" val="1"/>
              </a:ext>
            </a:extLst>
          </p:cNvPr>
          <p:cNvSpPr/>
          <p:nvPr/>
        </p:nvSpPr>
        <p:spPr>
          <a:xfrm>
            <a:off x="15392400" y="0"/>
            <a:ext cx="2895600" cy="2019300"/>
          </a:xfrm>
          <a:prstGeom prst="rect">
            <a:avLst/>
          </a:prstGeom>
          <a:solidFill>
            <a:srgbClr val="EBEBEB"/>
          </a:solidFill>
        </p:spPr>
      </p:sp>
      <p:sp>
        <p:nvSpPr>
          <p:cNvPr id="2" name="Title 1">
            <a:extLst>
              <a:ext uri="{FF2B5EF4-FFF2-40B4-BE49-F238E27FC236}">
                <a16:creationId xmlns:a16="http://schemas.microsoft.com/office/drawing/2014/main" id="{C153E9F9-9EB7-7A85-C29D-011944F82D22}"/>
              </a:ext>
            </a:extLst>
          </p:cNvPr>
          <p:cNvSpPr txBox="1">
            <a:spLocks/>
          </p:cNvSpPr>
          <p:nvPr/>
        </p:nvSpPr>
        <p:spPr>
          <a:xfrm>
            <a:off x="736060" y="1028700"/>
            <a:ext cx="7467600" cy="134311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b="1" dirty="0">
                <a:latin typeface="Roboto" panose="02000000000000000000" pitchFamily="2" charset="0"/>
                <a:ea typeface="Roboto" panose="02000000000000000000" pitchFamily="2" charset="0"/>
                <a:cs typeface="Roboto" panose="02000000000000000000" pitchFamily="2" charset="0"/>
              </a:rPr>
              <a:t>Review Length Distribution</a:t>
            </a:r>
          </a:p>
        </p:txBody>
      </p:sp>
      <p:sp>
        <p:nvSpPr>
          <p:cNvPr id="3" name="Content Placeholder 3">
            <a:extLst>
              <a:ext uri="{FF2B5EF4-FFF2-40B4-BE49-F238E27FC236}">
                <a16:creationId xmlns:a16="http://schemas.microsoft.com/office/drawing/2014/main" id="{9B6ED515-4471-B58B-E21D-332C911361B9}"/>
              </a:ext>
            </a:extLst>
          </p:cNvPr>
          <p:cNvSpPr txBox="1">
            <a:spLocks/>
          </p:cNvSpPr>
          <p:nvPr/>
        </p:nvSpPr>
        <p:spPr>
          <a:xfrm>
            <a:off x="10515600" y="4229100"/>
            <a:ext cx="7543800" cy="24384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IN" dirty="0"/>
              <a:t>Most reviews are </a:t>
            </a:r>
            <a:r>
              <a:rPr lang="en-IN" b="1" dirty="0"/>
              <a:t>short, typically under 100 words</a:t>
            </a:r>
            <a:r>
              <a:rPr lang="en-IN" dirty="0"/>
              <a:t>, indicating that customers </a:t>
            </a:r>
            <a:r>
              <a:rPr lang="en-IN" b="1" dirty="0">
                <a:solidFill>
                  <a:schemeClr val="bg2">
                    <a:lumMod val="10000"/>
                  </a:schemeClr>
                </a:solidFill>
              </a:rPr>
              <a:t>tend to leave brief feedback.</a:t>
            </a:r>
          </a:p>
        </p:txBody>
      </p:sp>
      <p:pic>
        <p:nvPicPr>
          <p:cNvPr id="5" name="Picture 4">
            <a:extLst>
              <a:ext uri="{FF2B5EF4-FFF2-40B4-BE49-F238E27FC236}">
                <a16:creationId xmlns:a16="http://schemas.microsoft.com/office/drawing/2014/main" id="{7F0F0403-57E8-6F41-AA1D-3E69D7EB9EEB}"/>
              </a:ext>
            </a:extLst>
          </p:cNvPr>
          <p:cNvPicPr>
            <a:picLocks noChangeAspect="1"/>
          </p:cNvPicPr>
          <p:nvPr/>
        </p:nvPicPr>
        <p:blipFill>
          <a:blip r:embed="rId3"/>
          <a:stretch>
            <a:fillRect/>
          </a:stretch>
        </p:blipFill>
        <p:spPr>
          <a:xfrm>
            <a:off x="736060" y="3009900"/>
            <a:ext cx="8865219" cy="5943600"/>
          </a:xfrm>
          <a:prstGeom prst="rect">
            <a:avLst/>
          </a:prstGeom>
        </p:spPr>
      </p:pic>
    </p:spTree>
    <p:extLst>
      <p:ext uri="{BB962C8B-B14F-4D97-AF65-F5344CB8AC3E}">
        <p14:creationId xmlns:p14="http://schemas.microsoft.com/office/powerpoint/2010/main" val="1175522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C183D7F6-B498-43B3-948B-1728B52AA6E4}">
                <adec:decorative xmlns:adec="http://schemas.microsoft.com/office/drawing/2017/decorative" val="1"/>
              </a:ext>
            </a:extLst>
          </p:cNvPr>
          <p:cNvSpPr/>
          <p:nvPr/>
        </p:nvSpPr>
        <p:spPr>
          <a:xfrm>
            <a:off x="9071583" y="38100"/>
            <a:ext cx="9216417" cy="10248900"/>
          </a:xfrm>
          <a:prstGeom prst="rect">
            <a:avLst/>
          </a:prstGeom>
          <a:solidFill>
            <a:srgbClr val="EBEBEB"/>
          </a:solidFill>
        </p:spPr>
      </p:sp>
      <p:sp>
        <p:nvSpPr>
          <p:cNvPr id="3" name="Freeform 3" descr="a person wearing a white shirt and tan pants"/>
          <p:cNvSpPr/>
          <p:nvPr/>
        </p:nvSpPr>
        <p:spPr>
          <a:xfrm>
            <a:off x="10138383" y="1028700"/>
            <a:ext cx="7082817" cy="8229600"/>
          </a:xfrm>
          <a:custGeom>
            <a:avLst/>
            <a:gdLst/>
            <a:ahLst/>
            <a:cxnLst/>
            <a:rect l="l" t="t" r="r" b="b"/>
            <a:pathLst>
              <a:path w="7082817" h="8229600">
                <a:moveTo>
                  <a:pt x="0" y="0"/>
                </a:moveTo>
                <a:lnTo>
                  <a:pt x="7082817" y="0"/>
                </a:lnTo>
                <a:lnTo>
                  <a:pt x="7082817" y="8229600"/>
                </a:lnTo>
                <a:lnTo>
                  <a:pt x="0" y="8229600"/>
                </a:lnTo>
                <a:lnTo>
                  <a:pt x="0" y="0"/>
                </a:lnTo>
                <a:close/>
              </a:path>
            </a:pathLst>
          </a:custGeom>
          <a:blipFill>
            <a:blip r:embed="rId2"/>
            <a:stretch>
              <a:fillRect t="-14548" b="-14548"/>
            </a:stretch>
          </a:blipFill>
        </p:spPr>
      </p:sp>
      <p:sp>
        <p:nvSpPr>
          <p:cNvPr id="5" name="TextBox 5"/>
          <p:cNvSpPr txBox="1"/>
          <p:nvPr/>
        </p:nvSpPr>
        <p:spPr>
          <a:xfrm>
            <a:off x="1339174" y="5829301"/>
            <a:ext cx="1023026" cy="500137"/>
          </a:xfrm>
          <a:prstGeom prst="rect">
            <a:avLst/>
          </a:prstGeom>
        </p:spPr>
        <p:txBody>
          <a:bodyPr wrap="square" lIns="0" tIns="0" rIns="0" bIns="0" rtlCol="0" anchor="t">
            <a:spAutoFit/>
          </a:bodyPr>
          <a:lstStyle/>
          <a:p>
            <a:pPr marL="0" lvl="0" indent="0" algn="l">
              <a:lnSpc>
                <a:spcPts val="4200"/>
              </a:lnSpc>
            </a:pPr>
            <a:r>
              <a:rPr lang="en-US" sz="3000" u="none" dirty="0">
                <a:solidFill>
                  <a:srgbClr val="0E0E0E"/>
                </a:solidFill>
                <a:latin typeface="Roboto"/>
                <a:ea typeface="Roboto"/>
                <a:cs typeface="Roboto"/>
                <a:sym typeface="Roboto"/>
              </a:rPr>
              <a:t>EDA</a:t>
            </a:r>
          </a:p>
        </p:txBody>
      </p:sp>
      <p:sp>
        <p:nvSpPr>
          <p:cNvPr id="6" name="TextBox 4">
            <a:extLst>
              <a:ext uri="{FF2B5EF4-FFF2-40B4-BE49-F238E27FC236}">
                <a16:creationId xmlns:a16="http://schemas.microsoft.com/office/drawing/2014/main" id="{96271F9B-BECF-ADD9-F7F5-7D2E4221249C}"/>
              </a:ext>
            </a:extLst>
          </p:cNvPr>
          <p:cNvSpPr txBox="1"/>
          <p:nvPr/>
        </p:nvSpPr>
        <p:spPr>
          <a:xfrm>
            <a:off x="1339174" y="3162300"/>
            <a:ext cx="6334073" cy="2266583"/>
          </a:xfrm>
          <a:prstGeom prst="rect">
            <a:avLst/>
          </a:prstGeom>
        </p:spPr>
        <p:txBody>
          <a:bodyPr lIns="0" tIns="0" rIns="0" bIns="0" rtlCol="0" anchor="t">
            <a:spAutoFit/>
          </a:bodyPr>
          <a:lstStyle/>
          <a:p>
            <a:pPr marL="0" lvl="0" indent="0" algn="l">
              <a:lnSpc>
                <a:spcPts val="9100"/>
              </a:lnSpc>
              <a:spcBef>
                <a:spcPct val="0"/>
              </a:spcBef>
            </a:pPr>
            <a:r>
              <a:rPr lang="en-US" sz="7000" b="1" spc="-70" dirty="0">
                <a:solidFill>
                  <a:srgbClr val="0E0E0E"/>
                </a:solidFill>
                <a:latin typeface="Roboto"/>
                <a:ea typeface="Roboto"/>
                <a:cs typeface="Roboto"/>
                <a:sym typeface="Roboto"/>
              </a:rPr>
              <a:t>Sentimental Analysis</a:t>
            </a:r>
            <a:endParaRPr lang="en-US" sz="7000" b="1" u="none" spc="-70" dirty="0">
              <a:solidFill>
                <a:srgbClr val="0E0E0E"/>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7EAC11-A5FF-41C9-7430-58C5EA187E9A}"/>
              </a:ext>
            </a:extLst>
          </p:cNvPr>
          <p:cNvPicPr>
            <a:picLocks noChangeAspect="1"/>
          </p:cNvPicPr>
          <p:nvPr/>
        </p:nvPicPr>
        <p:blipFill>
          <a:blip r:embed="rId3"/>
          <a:stretch>
            <a:fillRect/>
          </a:stretch>
        </p:blipFill>
        <p:spPr>
          <a:xfrm>
            <a:off x="762000" y="286265"/>
            <a:ext cx="9349902" cy="7041285"/>
          </a:xfrm>
          <a:prstGeom prst="rect">
            <a:avLst/>
          </a:prstGeom>
        </p:spPr>
      </p:pic>
      <p:pic>
        <p:nvPicPr>
          <p:cNvPr id="5" name="Picture 4">
            <a:extLst>
              <a:ext uri="{FF2B5EF4-FFF2-40B4-BE49-F238E27FC236}">
                <a16:creationId xmlns:a16="http://schemas.microsoft.com/office/drawing/2014/main" id="{BE4CE914-2974-D1F4-5CA0-3AFAFF1F82B6}"/>
              </a:ext>
            </a:extLst>
          </p:cNvPr>
          <p:cNvPicPr>
            <a:picLocks noChangeAspect="1"/>
          </p:cNvPicPr>
          <p:nvPr/>
        </p:nvPicPr>
        <p:blipFill>
          <a:blip r:embed="rId4"/>
          <a:stretch>
            <a:fillRect/>
          </a:stretch>
        </p:blipFill>
        <p:spPr>
          <a:xfrm>
            <a:off x="762000" y="7537469"/>
            <a:ext cx="11049000" cy="2463266"/>
          </a:xfrm>
          <a:prstGeom prst="rect">
            <a:avLst/>
          </a:prstGeom>
        </p:spPr>
      </p:pic>
      <p:sp>
        <p:nvSpPr>
          <p:cNvPr id="6" name="TextBox 5">
            <a:extLst>
              <a:ext uri="{FF2B5EF4-FFF2-40B4-BE49-F238E27FC236}">
                <a16:creationId xmlns:a16="http://schemas.microsoft.com/office/drawing/2014/main" id="{32C39E7D-7FBA-F30B-F74A-58B551F8040C}"/>
              </a:ext>
            </a:extLst>
          </p:cNvPr>
          <p:cNvSpPr txBox="1"/>
          <p:nvPr/>
        </p:nvSpPr>
        <p:spPr>
          <a:xfrm>
            <a:off x="11551013" y="3037466"/>
            <a:ext cx="5950668" cy="769441"/>
          </a:xfrm>
          <a:prstGeom prst="rect">
            <a:avLst/>
          </a:prstGeom>
          <a:noFill/>
        </p:spPr>
        <p:txBody>
          <a:bodyPr wrap="none" rtlCol="0">
            <a:spAutoFit/>
          </a:bodyPr>
          <a:lstStyle/>
          <a:p>
            <a:r>
              <a:rPr lang="en-US" sz="4400" b="1" dirty="0">
                <a:latin typeface="Roboto" panose="02000000000000000000" pitchFamily="2" charset="0"/>
                <a:ea typeface="Roboto" panose="02000000000000000000" pitchFamily="2" charset="0"/>
                <a:cs typeface="Roboto" panose="02000000000000000000" pitchFamily="2" charset="0"/>
              </a:rPr>
              <a:t>Use VADER </a:t>
            </a:r>
            <a:r>
              <a:rPr lang="en-US" altLang="zh-TW" sz="4400" b="1" dirty="0">
                <a:latin typeface="Roboto" panose="02000000000000000000" pitchFamily="2" charset="0"/>
                <a:ea typeface="Roboto" panose="02000000000000000000" pitchFamily="2" charset="0"/>
                <a:cs typeface="Roboto" panose="02000000000000000000" pitchFamily="2" charset="0"/>
              </a:rPr>
              <a:t>+ </a:t>
            </a:r>
            <a:r>
              <a:rPr lang="en-US" altLang="zh-TW" sz="4400" b="1" dirty="0" err="1">
                <a:latin typeface="Roboto" panose="02000000000000000000" pitchFamily="2" charset="0"/>
                <a:ea typeface="Roboto" panose="02000000000000000000" pitchFamily="2" charset="0"/>
                <a:cs typeface="Roboto" panose="02000000000000000000" pitchFamily="2" charset="0"/>
              </a:rPr>
              <a:t>TextBlob</a:t>
            </a:r>
            <a:endParaRPr lang="en-US" sz="4400" b="1" dirty="0">
              <a:latin typeface="Roboto" panose="02000000000000000000" pitchFamily="2" charset="0"/>
              <a:ea typeface="Roboto" panose="02000000000000000000" pitchFamily="2" charset="0"/>
              <a:cs typeface="Roboto" panose="02000000000000000000" pitchFamily="2" charset="0"/>
            </a:endParaRPr>
          </a:p>
        </p:txBody>
      </p:sp>
      <p:sp>
        <p:nvSpPr>
          <p:cNvPr id="7" name="TextBox 6">
            <a:extLst>
              <a:ext uri="{FF2B5EF4-FFF2-40B4-BE49-F238E27FC236}">
                <a16:creationId xmlns:a16="http://schemas.microsoft.com/office/drawing/2014/main" id="{61662B23-3942-1DD0-8D07-056029C756F4}"/>
              </a:ext>
            </a:extLst>
          </p:cNvPr>
          <p:cNvSpPr txBox="1"/>
          <p:nvPr/>
        </p:nvSpPr>
        <p:spPr>
          <a:xfrm>
            <a:off x="12268200" y="8476714"/>
            <a:ext cx="5783956" cy="584775"/>
          </a:xfrm>
          <a:prstGeom prst="rect">
            <a:avLst/>
          </a:prstGeom>
          <a:noFill/>
        </p:spPr>
        <p:txBody>
          <a:bodyPr wrap="none" rtlCol="0">
            <a:spAutoFit/>
          </a:bodyPr>
          <a:lstStyle/>
          <a:p>
            <a:r>
              <a:rPr lang="en-US" altLang="zh-TW" sz="3200" b="1" dirty="0">
                <a:latin typeface="Roboto" panose="02000000000000000000" pitchFamily="2" charset="0"/>
                <a:ea typeface="Roboto" panose="02000000000000000000" pitchFamily="2" charset="0"/>
                <a:cs typeface="Roboto" panose="02000000000000000000" pitchFamily="2" charset="0"/>
              </a:rPr>
              <a:t>Sentiment Scores by Category</a:t>
            </a:r>
            <a:endParaRPr lang="en-US" sz="3200" b="1"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738881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E4947F-AE56-E532-6781-164915B37A3E}"/>
              </a:ext>
            </a:extLst>
          </p:cNvPr>
          <p:cNvPicPr>
            <a:picLocks noChangeAspect="1"/>
          </p:cNvPicPr>
          <p:nvPr/>
        </p:nvPicPr>
        <p:blipFill>
          <a:blip r:embed="rId3"/>
          <a:stretch>
            <a:fillRect/>
          </a:stretch>
        </p:blipFill>
        <p:spPr>
          <a:xfrm>
            <a:off x="182015" y="419100"/>
            <a:ext cx="8926317" cy="5926403"/>
          </a:xfrm>
          <a:prstGeom prst="rect">
            <a:avLst/>
          </a:prstGeom>
        </p:spPr>
      </p:pic>
      <p:pic>
        <p:nvPicPr>
          <p:cNvPr id="4" name="Picture 3">
            <a:extLst>
              <a:ext uri="{FF2B5EF4-FFF2-40B4-BE49-F238E27FC236}">
                <a16:creationId xmlns:a16="http://schemas.microsoft.com/office/drawing/2014/main" id="{50388E53-C63B-0DC4-61D6-367FA415C9D2}"/>
              </a:ext>
            </a:extLst>
          </p:cNvPr>
          <p:cNvPicPr>
            <a:picLocks noChangeAspect="1"/>
          </p:cNvPicPr>
          <p:nvPr/>
        </p:nvPicPr>
        <p:blipFill>
          <a:blip r:embed="rId4"/>
          <a:stretch>
            <a:fillRect/>
          </a:stretch>
        </p:blipFill>
        <p:spPr>
          <a:xfrm>
            <a:off x="9345732" y="419100"/>
            <a:ext cx="8381416" cy="6477000"/>
          </a:xfrm>
          <a:prstGeom prst="rect">
            <a:avLst/>
          </a:prstGeom>
        </p:spPr>
      </p:pic>
      <p:sp>
        <p:nvSpPr>
          <p:cNvPr id="6" name="TextBox 5">
            <a:extLst>
              <a:ext uri="{FF2B5EF4-FFF2-40B4-BE49-F238E27FC236}">
                <a16:creationId xmlns:a16="http://schemas.microsoft.com/office/drawing/2014/main" id="{8CEB1D64-21AA-B272-CF73-53D9A5E8BA9A}"/>
              </a:ext>
            </a:extLst>
          </p:cNvPr>
          <p:cNvSpPr txBox="1"/>
          <p:nvPr/>
        </p:nvSpPr>
        <p:spPr>
          <a:xfrm>
            <a:off x="1246652" y="6698679"/>
            <a:ext cx="7897348" cy="3046988"/>
          </a:xfrm>
          <a:prstGeom prst="rect">
            <a:avLst/>
          </a:prstGeom>
          <a:noFill/>
        </p:spPr>
        <p:txBody>
          <a:bodyPr wrap="square">
            <a:spAutoFit/>
          </a:bodyPr>
          <a:lstStyle/>
          <a:p>
            <a:r>
              <a:rPr lang="en-US" sz="3200" dirty="0">
                <a:latin typeface="Roboto" panose="02000000000000000000" pitchFamily="2" charset="0"/>
                <a:ea typeface="Roboto" panose="02000000000000000000" pitchFamily="2" charset="0"/>
                <a:cs typeface="Roboto" panose="02000000000000000000" pitchFamily="2" charset="0"/>
              </a:rPr>
              <a:t>1️⃣ </a:t>
            </a:r>
            <a:r>
              <a:rPr lang="en-US" sz="3200" b="1" dirty="0">
                <a:latin typeface="Roboto" panose="02000000000000000000" pitchFamily="2" charset="0"/>
                <a:ea typeface="Roboto" panose="02000000000000000000" pitchFamily="2" charset="0"/>
                <a:cs typeface="Roboto" panose="02000000000000000000" pitchFamily="2" charset="0"/>
              </a:rPr>
              <a:t>Most Reviews are Positive</a:t>
            </a:r>
            <a:r>
              <a:rPr lang="en-US" sz="3200" dirty="0">
                <a:latin typeface="Roboto" panose="02000000000000000000" pitchFamily="2" charset="0"/>
                <a:ea typeface="Roboto" panose="02000000000000000000" pitchFamily="2" charset="0"/>
                <a:cs typeface="Roboto" panose="02000000000000000000" pitchFamily="2" charset="0"/>
              </a:rPr>
              <a:t> → The majority of customer reviews express satisfaction.</a:t>
            </a:r>
          </a:p>
          <a:p>
            <a:br>
              <a:rPr lang="en-US" sz="3200" dirty="0">
                <a:latin typeface="Roboto" panose="02000000000000000000" pitchFamily="2" charset="0"/>
                <a:ea typeface="Roboto" panose="02000000000000000000" pitchFamily="2" charset="0"/>
                <a:cs typeface="Roboto" panose="02000000000000000000" pitchFamily="2" charset="0"/>
              </a:rPr>
            </a:br>
            <a:r>
              <a:rPr lang="en-US" sz="3200" dirty="0">
                <a:latin typeface="Roboto" panose="02000000000000000000" pitchFamily="2" charset="0"/>
                <a:ea typeface="Roboto" panose="02000000000000000000" pitchFamily="2" charset="0"/>
                <a:cs typeface="Roboto" panose="02000000000000000000" pitchFamily="2" charset="0"/>
              </a:rPr>
              <a:t>2️⃣ </a:t>
            </a:r>
            <a:r>
              <a:rPr lang="en-US" sz="3200" b="1" dirty="0">
                <a:latin typeface="Roboto" panose="02000000000000000000" pitchFamily="2" charset="0"/>
                <a:ea typeface="Roboto" panose="02000000000000000000" pitchFamily="2" charset="0"/>
                <a:cs typeface="Roboto" panose="02000000000000000000" pitchFamily="2" charset="0"/>
              </a:rPr>
              <a:t>Few Negative Reviews</a:t>
            </a:r>
            <a:r>
              <a:rPr lang="en-US" sz="3200" dirty="0">
                <a:latin typeface="Roboto" panose="02000000000000000000" pitchFamily="2" charset="0"/>
                <a:ea typeface="Roboto" panose="02000000000000000000" pitchFamily="2" charset="0"/>
                <a:cs typeface="Roboto" panose="02000000000000000000" pitchFamily="2" charset="0"/>
              </a:rPr>
              <a:t> → Complaints are relatively low, but still present.</a:t>
            </a:r>
          </a:p>
        </p:txBody>
      </p:sp>
      <p:sp>
        <p:nvSpPr>
          <p:cNvPr id="8" name="TextBox 7">
            <a:extLst>
              <a:ext uri="{FF2B5EF4-FFF2-40B4-BE49-F238E27FC236}">
                <a16:creationId xmlns:a16="http://schemas.microsoft.com/office/drawing/2014/main" id="{F676EDD7-6BC0-2570-87DF-339A71D8935F}"/>
              </a:ext>
            </a:extLst>
          </p:cNvPr>
          <p:cNvSpPr txBox="1"/>
          <p:nvPr/>
        </p:nvSpPr>
        <p:spPr>
          <a:xfrm>
            <a:off x="9601200" y="7498898"/>
            <a:ext cx="8381416" cy="2246769"/>
          </a:xfrm>
          <a:prstGeom prst="rect">
            <a:avLst/>
          </a:prstGeom>
          <a:noFill/>
        </p:spPr>
        <p:txBody>
          <a:bodyPr wrap="square">
            <a:spAutoFit/>
          </a:bodyPr>
          <a:lstStyle/>
          <a:p>
            <a:pPr marL="457200" indent="-457200">
              <a:buFont typeface="Arial" panose="020B0604020202020204" pitchFamily="34" charset="0"/>
              <a:buChar char="•"/>
            </a:pPr>
            <a:r>
              <a:rPr lang="en-US" sz="2800" b="1" dirty="0">
                <a:latin typeface="Roboto" panose="02000000000000000000" pitchFamily="2" charset="0"/>
                <a:ea typeface="Roboto" panose="02000000000000000000" pitchFamily="2" charset="0"/>
                <a:cs typeface="Roboto" panose="02000000000000000000" pitchFamily="2" charset="0"/>
              </a:rPr>
              <a:t>Gifts, Florists &amp; Specialty </a:t>
            </a:r>
            <a:r>
              <a:rPr lang="en-US" sz="2800" dirty="0">
                <a:latin typeface="Roboto" panose="02000000000000000000" pitchFamily="2" charset="0"/>
                <a:ea typeface="Roboto" panose="02000000000000000000" pitchFamily="2" charset="0"/>
                <a:cs typeface="Roboto" panose="02000000000000000000" pitchFamily="2" charset="0"/>
              </a:rPr>
              <a:t>Shops have the highest sentiment.</a:t>
            </a:r>
          </a:p>
          <a:p>
            <a:pPr marL="457200" indent="-457200">
              <a:buFont typeface="Arial" panose="020B0604020202020204" pitchFamily="34" charset="0"/>
              <a:buChar char="•"/>
            </a:pPr>
            <a:endParaRPr lang="en-US" sz="2800" dirty="0">
              <a:latin typeface="Roboto" panose="02000000000000000000" pitchFamily="2" charset="0"/>
              <a:ea typeface="Roboto" panose="02000000000000000000" pitchFamily="2" charset="0"/>
              <a:cs typeface="Roboto" panose="02000000000000000000" pitchFamily="2" charset="0"/>
            </a:endParaRPr>
          </a:p>
          <a:p>
            <a:pPr marL="457200" indent="-457200">
              <a:buFont typeface="Arial" panose="020B0604020202020204" pitchFamily="34" charset="0"/>
              <a:buChar char="•"/>
            </a:pPr>
            <a:r>
              <a:rPr lang="en-US" sz="2800" b="1" dirty="0">
                <a:latin typeface="Roboto" panose="02000000000000000000" pitchFamily="2" charset="0"/>
                <a:ea typeface="Roboto" panose="02000000000000000000" pitchFamily="2" charset="0"/>
                <a:cs typeface="Roboto" panose="02000000000000000000" pitchFamily="2" charset="0"/>
              </a:rPr>
              <a:t>Home Improvement &amp; Furniture Stores </a:t>
            </a:r>
            <a:r>
              <a:rPr lang="en-US" sz="2800" dirty="0">
                <a:latin typeface="Roboto" panose="02000000000000000000" pitchFamily="2" charset="0"/>
                <a:ea typeface="Roboto" panose="02000000000000000000" pitchFamily="2" charset="0"/>
                <a:cs typeface="Roboto" panose="02000000000000000000" pitchFamily="2" charset="0"/>
              </a:rPr>
              <a:t>have the lowest .</a:t>
            </a:r>
          </a:p>
        </p:txBody>
      </p:sp>
    </p:spTree>
    <p:extLst>
      <p:ext uri="{BB962C8B-B14F-4D97-AF65-F5344CB8AC3E}">
        <p14:creationId xmlns:p14="http://schemas.microsoft.com/office/powerpoint/2010/main" val="7042245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C183D7F6-B498-43B3-948B-1728B52AA6E4}">
                <adec:decorative xmlns:adec="http://schemas.microsoft.com/office/drawing/2017/decorative" val="1"/>
              </a:ext>
            </a:extLst>
          </p:cNvPr>
          <p:cNvSpPr/>
          <p:nvPr/>
        </p:nvSpPr>
        <p:spPr>
          <a:xfrm>
            <a:off x="1028700" y="1028700"/>
            <a:ext cx="6286500" cy="8229600"/>
          </a:xfrm>
          <a:prstGeom prst="rect">
            <a:avLst/>
          </a:prstGeom>
          <a:solidFill>
            <a:srgbClr val="EBEBEB"/>
          </a:solidFill>
        </p:spPr>
        <p:txBody>
          <a:bodyPr/>
          <a:lstStyle/>
          <a:p>
            <a:endParaRPr lang="en-US" dirty="0"/>
          </a:p>
        </p:txBody>
      </p:sp>
      <p:sp>
        <p:nvSpPr>
          <p:cNvPr id="3" name="TextBox 3"/>
          <p:cNvSpPr txBox="1"/>
          <p:nvPr/>
        </p:nvSpPr>
        <p:spPr>
          <a:xfrm>
            <a:off x="4038600" y="4593702"/>
            <a:ext cx="11658859" cy="1099596"/>
          </a:xfrm>
          <a:prstGeom prst="rect">
            <a:avLst/>
          </a:prstGeom>
        </p:spPr>
        <p:txBody>
          <a:bodyPr lIns="0" tIns="0" rIns="0" bIns="0" rtlCol="0" anchor="t">
            <a:spAutoFit/>
          </a:bodyPr>
          <a:lstStyle/>
          <a:p>
            <a:pPr marL="0" lvl="0" indent="0" algn="ctr">
              <a:lnSpc>
                <a:spcPts val="9100"/>
              </a:lnSpc>
              <a:spcBef>
                <a:spcPct val="0"/>
              </a:spcBef>
            </a:pPr>
            <a:r>
              <a:rPr lang="en-US" sz="7000" b="1" u="none" spc="-70" dirty="0">
                <a:solidFill>
                  <a:srgbClr val="0E0E0E"/>
                </a:solidFill>
                <a:latin typeface="Roboto"/>
                <a:ea typeface="Roboto"/>
                <a:cs typeface="Roboto"/>
                <a:sym typeface="Roboto"/>
              </a:rPr>
              <a:t>NLP Methodology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D4F5F-88A8-0AD6-B30A-FF2E065A981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A52FFF2-1690-A9C6-D875-BBFB47910A1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sp>
      <p:sp>
        <p:nvSpPr>
          <p:cNvPr id="3" name="AutoShape 3">
            <a:extLst>
              <a:ext uri="{FF2B5EF4-FFF2-40B4-BE49-F238E27FC236}">
                <a16:creationId xmlns:a16="http://schemas.microsoft.com/office/drawing/2014/main" id="{BCEA2A01-79DC-26DE-D9E1-4E4F4928B643}"/>
              </a:ext>
              <a:ext uri="{C183D7F6-B498-43B3-948B-1728B52AA6E4}">
                <adec:decorative xmlns:adec="http://schemas.microsoft.com/office/drawing/2017/decorative" val="1"/>
              </a:ext>
            </a:extLst>
          </p:cNvPr>
          <p:cNvSpPr/>
          <p:nvPr/>
        </p:nvSpPr>
        <p:spPr>
          <a:xfrm>
            <a:off x="952500" y="853117"/>
            <a:ext cx="16383000" cy="8580766"/>
          </a:xfrm>
          <a:prstGeom prst="rect">
            <a:avLst/>
          </a:prstGeom>
          <a:solidFill>
            <a:srgbClr val="FFFFFF"/>
          </a:solidFill>
        </p:spPr>
      </p:sp>
      <p:grpSp>
        <p:nvGrpSpPr>
          <p:cNvPr id="6" name="Group 5">
            <a:extLst>
              <a:ext uri="{FF2B5EF4-FFF2-40B4-BE49-F238E27FC236}">
                <a16:creationId xmlns:a16="http://schemas.microsoft.com/office/drawing/2014/main" id="{2A56E89C-EFB1-11C8-7468-975DF23E382F}"/>
              </a:ext>
            </a:extLst>
          </p:cNvPr>
          <p:cNvGrpSpPr/>
          <p:nvPr/>
        </p:nvGrpSpPr>
        <p:grpSpPr>
          <a:xfrm>
            <a:off x="1981200" y="1915921"/>
            <a:ext cx="14782536" cy="6766851"/>
            <a:chOff x="3338475" y="1561732"/>
            <a:chExt cx="10752604" cy="4922110"/>
          </a:xfrm>
        </p:grpSpPr>
        <p:sp>
          <p:nvSpPr>
            <p:cNvPr id="7" name="TextBox 6">
              <a:extLst>
                <a:ext uri="{FF2B5EF4-FFF2-40B4-BE49-F238E27FC236}">
                  <a16:creationId xmlns:a16="http://schemas.microsoft.com/office/drawing/2014/main" id="{F27AD88F-1ACF-A609-D5B2-7DA01AE40165}"/>
                </a:ext>
              </a:extLst>
            </p:cNvPr>
            <p:cNvSpPr txBox="1"/>
            <p:nvPr/>
          </p:nvSpPr>
          <p:spPr>
            <a:xfrm>
              <a:off x="7521006" y="1561732"/>
              <a:ext cx="2878074" cy="514906"/>
            </a:xfrm>
            <a:prstGeom prst="rect">
              <a:avLst/>
            </a:prstGeom>
            <a:noFill/>
          </p:spPr>
          <p:txBody>
            <a:bodyPr wrap="square">
              <a:spAutoFit/>
            </a:bodyPr>
            <a:lstStyle/>
            <a:p>
              <a:r>
                <a:rPr lang="en-US" sz="4000" b="1" spc="123" dirty="0">
                  <a:solidFill>
                    <a:srgbClr val="2A2E3A"/>
                  </a:solidFill>
                  <a:latin typeface="Roboto" panose="02000000000000000000" pitchFamily="2" charset="0"/>
                  <a:ea typeface="Roboto" panose="02000000000000000000" pitchFamily="2" charset="0"/>
                  <a:cs typeface="Roboto" panose="02000000000000000000" pitchFamily="2" charset="0"/>
                  <a:sym typeface="Montserrat Classic Bold"/>
                </a:rPr>
                <a:t>Our Team</a:t>
              </a:r>
            </a:p>
          </p:txBody>
        </p:sp>
        <p:grpSp>
          <p:nvGrpSpPr>
            <p:cNvPr id="8" name="Group 7">
              <a:extLst>
                <a:ext uri="{FF2B5EF4-FFF2-40B4-BE49-F238E27FC236}">
                  <a16:creationId xmlns:a16="http://schemas.microsoft.com/office/drawing/2014/main" id="{05197814-0F31-67CB-834C-F82AAE2F05E4}"/>
                </a:ext>
              </a:extLst>
            </p:cNvPr>
            <p:cNvGrpSpPr/>
            <p:nvPr/>
          </p:nvGrpSpPr>
          <p:grpSpPr>
            <a:xfrm>
              <a:off x="9982200" y="3771900"/>
              <a:ext cx="1855055" cy="2445732"/>
              <a:chOff x="7570190" y="2351562"/>
              <a:chExt cx="1855055" cy="2445732"/>
            </a:xfrm>
          </p:grpSpPr>
          <p:sp>
            <p:nvSpPr>
              <p:cNvPr id="21" name="TextBox 20">
                <a:extLst>
                  <a:ext uri="{FF2B5EF4-FFF2-40B4-BE49-F238E27FC236}">
                    <a16:creationId xmlns:a16="http://schemas.microsoft.com/office/drawing/2014/main" id="{07DFF53A-7051-4BE7-C671-28DBB2D1A8DF}"/>
                  </a:ext>
                </a:extLst>
              </p:cNvPr>
              <p:cNvSpPr txBox="1"/>
              <p:nvPr/>
            </p:nvSpPr>
            <p:spPr>
              <a:xfrm>
                <a:off x="7651451" y="4282388"/>
                <a:ext cx="1696310" cy="514906"/>
              </a:xfrm>
              <a:prstGeom prst="rect">
                <a:avLst/>
              </a:prstGeom>
              <a:noFill/>
            </p:spPr>
            <p:txBody>
              <a:bodyPr wrap="square">
                <a:spAutoFit/>
              </a:bodyPr>
              <a:lstStyle/>
              <a:p>
                <a:pPr algn="ctr">
                  <a:tabLst>
                    <a:tab pos="228600" algn="l"/>
                    <a:tab pos="457200" algn="l"/>
                    <a:tab pos="685800" algn="l"/>
                    <a:tab pos="914400" algn="l"/>
                    <a:tab pos="1143000" algn="l"/>
                    <a:tab pos="1371600" algn="l"/>
                    <a:tab pos="1600200" algn="l"/>
                    <a:tab pos="1828800" algn="l"/>
                    <a:tab pos="457200" algn="l"/>
                  </a:tabLst>
                </a:pPr>
                <a:r>
                  <a:rPr lang="en-US" sz="2000" b="1" dirty="0">
                    <a:effectLst/>
                    <a:latin typeface="Roboto" panose="02000000000000000000" pitchFamily="2" charset="0"/>
                    <a:ea typeface="Roboto" panose="02000000000000000000" pitchFamily="2" charset="0"/>
                    <a:cs typeface="Roboto" panose="02000000000000000000" pitchFamily="2" charset="0"/>
                  </a:rPr>
                  <a:t>Rasika </a:t>
                </a:r>
                <a:r>
                  <a:rPr lang="en-US" sz="2000" b="1" dirty="0" err="1">
                    <a:effectLst/>
                    <a:latin typeface="Roboto" panose="02000000000000000000" pitchFamily="2" charset="0"/>
                    <a:ea typeface="Roboto" panose="02000000000000000000" pitchFamily="2" charset="0"/>
                    <a:cs typeface="Roboto" panose="02000000000000000000" pitchFamily="2" charset="0"/>
                  </a:rPr>
                  <a:t>Teli</a:t>
                </a:r>
                <a:endParaRPr lang="en-US" sz="2000" b="1" dirty="0">
                  <a:effectLst/>
                  <a:latin typeface="Roboto" panose="02000000000000000000" pitchFamily="2" charset="0"/>
                  <a:ea typeface="Roboto" panose="02000000000000000000" pitchFamily="2" charset="0"/>
                  <a:cs typeface="Roboto" panose="02000000000000000000" pitchFamily="2" charset="0"/>
                </a:endParaRPr>
              </a:p>
              <a:p>
                <a:pPr algn="ctr">
                  <a:tabLst>
                    <a:tab pos="228600" algn="l"/>
                    <a:tab pos="457200" algn="l"/>
                    <a:tab pos="685800" algn="l"/>
                    <a:tab pos="914400" algn="l"/>
                    <a:tab pos="1143000" algn="l"/>
                    <a:tab pos="1371600" algn="l"/>
                    <a:tab pos="1600200" algn="l"/>
                    <a:tab pos="1828800" algn="l"/>
                    <a:tab pos="457200" algn="l"/>
                  </a:tabLst>
                </a:pPr>
                <a:endParaRPr lang="en-US" sz="2000" b="1" u="sng" dirty="0">
                  <a:solidFill>
                    <a:srgbClr val="222222"/>
                  </a:solidFill>
                  <a:ea typeface="Roboto" panose="02000000000000000000" pitchFamily="2" charset="0"/>
                  <a:cs typeface="Roboto" panose="02000000000000000000" pitchFamily="2" charset="0"/>
                  <a:hlinkClick r:id="rId4"/>
                </a:endParaRPr>
              </a:p>
            </p:txBody>
          </p:sp>
          <p:pic>
            <p:nvPicPr>
              <p:cNvPr id="22" name="Picture 21">
                <a:extLst>
                  <a:ext uri="{FF2B5EF4-FFF2-40B4-BE49-F238E27FC236}">
                    <a16:creationId xmlns:a16="http://schemas.microsoft.com/office/drawing/2014/main" id="{D40A6CD6-6523-F99B-366E-6D7BADF13E47}"/>
                  </a:ext>
                </a:extLst>
              </p:cNvPr>
              <p:cNvPicPr>
                <a:picLocks noChangeAspect="1"/>
              </p:cNvPicPr>
              <p:nvPr/>
            </p:nvPicPr>
            <p:blipFill>
              <a:blip r:embed="rId5">
                <a:extLst>
                  <a:ext uri="{28A0092B-C50C-407E-A947-70E740481C1C}">
                    <a14:useLocalDpi xmlns:a14="http://schemas.microsoft.com/office/drawing/2010/main" val="0"/>
                  </a:ext>
                </a:extLst>
              </a:blip>
              <a:srcRect l="3437" r="1488" b="15848"/>
              <a:stretch>
                <a:fillRect/>
              </a:stretch>
            </p:blipFill>
            <p:spPr>
              <a:xfrm>
                <a:off x="7570190" y="2351562"/>
                <a:ext cx="1855055" cy="1855055"/>
              </a:xfrm>
              <a:custGeom>
                <a:avLst/>
                <a:gdLst>
                  <a:gd name="connsiteX0" fmla="*/ 790889 w 1581778"/>
                  <a:gd name="connsiteY0" fmla="*/ 0 h 1581778"/>
                  <a:gd name="connsiteX1" fmla="*/ 1581778 w 1581778"/>
                  <a:gd name="connsiteY1" fmla="*/ 790889 h 1581778"/>
                  <a:gd name="connsiteX2" fmla="*/ 790889 w 1581778"/>
                  <a:gd name="connsiteY2" fmla="*/ 1581778 h 1581778"/>
                  <a:gd name="connsiteX3" fmla="*/ 0 w 1581778"/>
                  <a:gd name="connsiteY3" fmla="*/ 790889 h 1581778"/>
                  <a:gd name="connsiteX4" fmla="*/ 790889 w 1581778"/>
                  <a:gd name="connsiteY4" fmla="*/ 0 h 1581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778" h="1581778">
                    <a:moveTo>
                      <a:pt x="790889" y="0"/>
                    </a:moveTo>
                    <a:cubicBezTo>
                      <a:pt x="1227685" y="0"/>
                      <a:pt x="1581778" y="354093"/>
                      <a:pt x="1581778" y="790889"/>
                    </a:cubicBezTo>
                    <a:cubicBezTo>
                      <a:pt x="1581778" y="1227685"/>
                      <a:pt x="1227685" y="1581778"/>
                      <a:pt x="790889" y="1581778"/>
                    </a:cubicBezTo>
                    <a:cubicBezTo>
                      <a:pt x="354093" y="1581778"/>
                      <a:pt x="0" y="1227685"/>
                      <a:pt x="0" y="790889"/>
                    </a:cubicBezTo>
                    <a:cubicBezTo>
                      <a:pt x="0" y="354093"/>
                      <a:pt x="354093" y="0"/>
                      <a:pt x="790889" y="0"/>
                    </a:cubicBezTo>
                    <a:close/>
                  </a:path>
                </a:pathLst>
              </a:custGeom>
            </p:spPr>
          </p:pic>
        </p:grpSp>
        <p:grpSp>
          <p:nvGrpSpPr>
            <p:cNvPr id="9" name="Group 8">
              <a:extLst>
                <a:ext uri="{FF2B5EF4-FFF2-40B4-BE49-F238E27FC236}">
                  <a16:creationId xmlns:a16="http://schemas.microsoft.com/office/drawing/2014/main" id="{B63CB8DF-2AEA-9354-040D-886C6550FCBA}"/>
                </a:ext>
              </a:extLst>
            </p:cNvPr>
            <p:cNvGrpSpPr/>
            <p:nvPr/>
          </p:nvGrpSpPr>
          <p:grpSpPr>
            <a:xfrm>
              <a:off x="12065794" y="2655870"/>
              <a:ext cx="2025285" cy="2506039"/>
              <a:chOff x="9679716" y="1541916"/>
              <a:chExt cx="2025285" cy="2506039"/>
            </a:xfrm>
          </p:grpSpPr>
          <p:sp>
            <p:nvSpPr>
              <p:cNvPr id="19" name="TextBox 18">
                <a:extLst>
                  <a:ext uri="{FF2B5EF4-FFF2-40B4-BE49-F238E27FC236}">
                    <a16:creationId xmlns:a16="http://schemas.microsoft.com/office/drawing/2014/main" id="{D79C4662-1CD7-7D81-507E-1425C3374A13}"/>
                  </a:ext>
                </a:extLst>
              </p:cNvPr>
              <p:cNvSpPr txBox="1"/>
              <p:nvPr/>
            </p:nvSpPr>
            <p:spPr>
              <a:xfrm>
                <a:off x="9825026" y="3600211"/>
                <a:ext cx="1837162" cy="447744"/>
              </a:xfrm>
              <a:prstGeom prst="rect">
                <a:avLst/>
              </a:prstGeom>
              <a:noFill/>
            </p:spPr>
            <p:txBody>
              <a:bodyPr wrap="square">
                <a:spAutoFit/>
              </a:bodyPr>
              <a:lstStyle/>
              <a:p>
                <a:pPr algn="ctr">
                  <a:tabLst>
                    <a:tab pos="228600" algn="l"/>
                    <a:tab pos="457200" algn="l"/>
                    <a:tab pos="685800" algn="l"/>
                    <a:tab pos="914400" algn="l"/>
                    <a:tab pos="1143000" algn="l"/>
                    <a:tab pos="1371600" algn="l"/>
                    <a:tab pos="1600200" algn="l"/>
                    <a:tab pos="1828800" algn="l"/>
                    <a:tab pos="457200" algn="l"/>
                  </a:tabLst>
                </a:pPr>
                <a:r>
                  <a:rPr lang="en-US" sz="2000" b="1" dirty="0">
                    <a:solidFill>
                      <a:srgbClr val="222222"/>
                    </a:solidFill>
                    <a:effectLst/>
                    <a:latin typeface="Roboto" panose="02000000000000000000" pitchFamily="2" charset="0"/>
                    <a:ea typeface="Roboto" panose="02000000000000000000" pitchFamily="2" charset="0"/>
                    <a:cs typeface="Roboto" panose="02000000000000000000" pitchFamily="2" charset="0"/>
                  </a:rPr>
                  <a:t>Harsh </a:t>
                </a:r>
                <a:r>
                  <a:rPr lang="en-US" sz="2000" b="1" dirty="0" err="1">
                    <a:solidFill>
                      <a:srgbClr val="222222"/>
                    </a:solidFill>
                    <a:effectLst/>
                    <a:latin typeface="Roboto" panose="02000000000000000000" pitchFamily="2" charset="0"/>
                    <a:ea typeface="Roboto" panose="02000000000000000000" pitchFamily="2" charset="0"/>
                    <a:cs typeface="Roboto" panose="02000000000000000000" pitchFamily="2" charset="0"/>
                  </a:rPr>
                  <a:t>Kevadiya</a:t>
                </a:r>
                <a:endParaRPr lang="en-US" sz="2000" b="1" dirty="0">
                  <a:solidFill>
                    <a:srgbClr val="222222"/>
                  </a:solidFill>
                  <a:effectLst/>
                  <a:latin typeface="Roboto" panose="02000000000000000000" pitchFamily="2" charset="0"/>
                  <a:ea typeface="Roboto" panose="02000000000000000000" pitchFamily="2" charset="0"/>
                  <a:cs typeface="Roboto" panose="02000000000000000000" pitchFamily="2" charset="0"/>
                </a:endParaRPr>
              </a:p>
              <a:p>
                <a:pPr algn="ctr">
                  <a:tabLst>
                    <a:tab pos="228600" algn="l"/>
                    <a:tab pos="457200" algn="l"/>
                    <a:tab pos="685800" algn="l"/>
                    <a:tab pos="914400" algn="l"/>
                    <a:tab pos="1143000" algn="l"/>
                    <a:tab pos="1371600" algn="l"/>
                    <a:tab pos="1600200" algn="l"/>
                    <a:tab pos="1828800" algn="l"/>
                    <a:tab pos="457200" algn="l"/>
                  </a:tabLst>
                </a:pPr>
                <a:endParaRPr lang="en-US" sz="1400" b="1" u="sng" dirty="0">
                  <a:solidFill>
                    <a:srgbClr val="0563C1"/>
                  </a:solidFill>
                  <a:latin typeface="Roboto" panose="02000000000000000000" pitchFamily="2" charset="0"/>
                  <a:ea typeface="Roboto" panose="02000000000000000000" pitchFamily="2" charset="0"/>
                  <a:cs typeface="Roboto" panose="02000000000000000000" pitchFamily="2" charset="0"/>
                  <a:hlinkClick r:id="rId4">
                    <a:extLst>
                      <a:ext uri="{A12FA001-AC4F-418D-AE19-62706E023703}">
                        <ahyp:hlinkClr xmlns:ahyp="http://schemas.microsoft.com/office/drawing/2018/hyperlinkcolor" val="tx"/>
                      </a:ext>
                    </a:extLst>
                  </a:hlinkClick>
                </a:endParaRPr>
              </a:p>
            </p:txBody>
          </p:sp>
          <p:pic>
            <p:nvPicPr>
              <p:cNvPr id="20" name="Picture 19">
                <a:extLst>
                  <a:ext uri="{FF2B5EF4-FFF2-40B4-BE49-F238E27FC236}">
                    <a16:creationId xmlns:a16="http://schemas.microsoft.com/office/drawing/2014/main" id="{F6EE8251-A71F-25F1-C5A9-77EC7BB2C498}"/>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5749" b="93316" l="3100" r="97035">
                            <a14:foregroundMark x1="23989" y1="27273" x2="10512" y2="57487"/>
                            <a14:foregroundMark x1="6065" y1="50535" x2="7412" y2="51471"/>
                            <a14:foregroundMark x1="91375" y1="32620" x2="83827" y2="69251"/>
                            <a14:foregroundMark x1="42049" y1="29144" x2="42318" y2="51070"/>
                            <a14:foregroundMark x1="30593" y1="83289" x2="45957" y2="86230"/>
                            <a14:foregroundMark x1="45957" y1="86230" x2="78437" y2="80214"/>
                            <a14:foregroundMark x1="78437" y1="80214" x2="84367" y2="76203"/>
                            <a14:foregroundMark x1="85175" y1="76738" x2="78571" y2="85428"/>
                            <a14:foregroundMark x1="78571" y1="85428" x2="65499" y2="93984"/>
                            <a14:foregroundMark x1="65499" y1="93984" x2="50404" y2="96925"/>
                            <a14:foregroundMark x1="50404" y1="96925" x2="35445" y2="93316"/>
                            <a14:foregroundMark x1="35445" y1="93316" x2="8895" y2="74465"/>
                            <a14:foregroundMark x1="29111" y1="12567" x2="41779" y2="6417"/>
                            <a14:foregroundMark x1="41779" y1="6417" x2="55256" y2="5882"/>
                            <a14:foregroundMark x1="55256" y1="5882" x2="70889" y2="10160"/>
                            <a14:foregroundMark x1="92318" y1="67380" x2="97035" y2="46658"/>
                            <a14:backgroundMark x1="404" y1="39171" x2="3235" y2="80214"/>
                            <a14:backgroundMark x1="3235" y1="80214" x2="7008" y2="84358"/>
                          </a14:backgroundRemoval>
                        </a14:imgEffect>
                      </a14:imgLayer>
                    </a14:imgProps>
                  </a:ext>
                  <a:ext uri="{28A0092B-C50C-407E-A947-70E740481C1C}">
                    <a14:useLocalDpi xmlns:a14="http://schemas.microsoft.com/office/drawing/2010/main" val="0"/>
                  </a:ext>
                </a:extLst>
              </a:blip>
              <a:stretch>
                <a:fillRect/>
              </a:stretch>
            </p:blipFill>
            <p:spPr>
              <a:xfrm>
                <a:off x="9679716" y="1541916"/>
                <a:ext cx="2025285" cy="2041662"/>
              </a:xfrm>
              <a:prstGeom prst="rect">
                <a:avLst/>
              </a:prstGeom>
            </p:spPr>
          </p:pic>
        </p:grpSp>
        <p:grpSp>
          <p:nvGrpSpPr>
            <p:cNvPr id="10" name="Group 9">
              <a:extLst>
                <a:ext uri="{FF2B5EF4-FFF2-40B4-BE49-F238E27FC236}">
                  <a16:creationId xmlns:a16="http://schemas.microsoft.com/office/drawing/2014/main" id="{41FF5FAD-5711-3E44-5901-BEA0B922EC0B}"/>
                </a:ext>
              </a:extLst>
            </p:cNvPr>
            <p:cNvGrpSpPr/>
            <p:nvPr/>
          </p:nvGrpSpPr>
          <p:grpSpPr>
            <a:xfrm>
              <a:off x="7741494" y="2655870"/>
              <a:ext cx="1838365" cy="2737129"/>
              <a:chOff x="5367716" y="1548134"/>
              <a:chExt cx="1838365" cy="2737129"/>
            </a:xfrm>
          </p:grpSpPr>
          <p:pic>
            <p:nvPicPr>
              <p:cNvPr id="17" name="Picture 16">
                <a:extLst>
                  <a:ext uri="{FF2B5EF4-FFF2-40B4-BE49-F238E27FC236}">
                    <a16:creationId xmlns:a16="http://schemas.microsoft.com/office/drawing/2014/main" id="{22BA07BB-9F73-1315-0CAC-EA4F52E358B4}"/>
                  </a:ext>
                </a:extLst>
              </p:cNvPr>
              <p:cNvPicPr>
                <a:picLocks noChangeAspect="1"/>
              </p:cNvPicPr>
              <p:nvPr/>
            </p:nvPicPr>
            <p:blipFill>
              <a:blip r:embed="rId8" cstate="print">
                <a:extLst>
                  <a:ext uri="{28A0092B-C50C-407E-A947-70E740481C1C}">
                    <a14:useLocalDpi xmlns:a14="http://schemas.microsoft.com/office/drawing/2010/main" val="0"/>
                  </a:ext>
                </a:extLst>
              </a:blip>
              <a:srcRect t="5361" r="895" b="27979"/>
              <a:stretch>
                <a:fillRect/>
              </a:stretch>
            </p:blipFill>
            <p:spPr>
              <a:xfrm>
                <a:off x="5367716" y="1548134"/>
                <a:ext cx="1838365" cy="1855056"/>
              </a:xfrm>
              <a:custGeom>
                <a:avLst/>
                <a:gdLst>
                  <a:gd name="connsiteX0" fmla="*/ 885885 w 1788003"/>
                  <a:gd name="connsiteY0" fmla="*/ 0 h 1804236"/>
                  <a:gd name="connsiteX1" fmla="*/ 1788003 w 1788003"/>
                  <a:gd name="connsiteY1" fmla="*/ 902118 h 1804236"/>
                  <a:gd name="connsiteX2" fmla="*/ 885885 w 1788003"/>
                  <a:gd name="connsiteY2" fmla="*/ 1804236 h 1804236"/>
                  <a:gd name="connsiteX3" fmla="*/ 2095 w 1788003"/>
                  <a:gd name="connsiteY3" fmla="*/ 1083926 h 1804236"/>
                  <a:gd name="connsiteX4" fmla="*/ 0 w 1788003"/>
                  <a:gd name="connsiteY4" fmla="*/ 1070200 h 1804236"/>
                  <a:gd name="connsiteX5" fmla="*/ 0 w 1788003"/>
                  <a:gd name="connsiteY5" fmla="*/ 734036 h 1804236"/>
                  <a:gd name="connsiteX6" fmla="*/ 2095 w 1788003"/>
                  <a:gd name="connsiteY6" fmla="*/ 720310 h 1804236"/>
                  <a:gd name="connsiteX7" fmla="*/ 885885 w 1788003"/>
                  <a:gd name="connsiteY7" fmla="*/ 0 h 180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8003" h="1804236">
                    <a:moveTo>
                      <a:pt x="885885" y="0"/>
                    </a:moveTo>
                    <a:cubicBezTo>
                      <a:pt x="1384111" y="0"/>
                      <a:pt x="1788003" y="403892"/>
                      <a:pt x="1788003" y="902118"/>
                    </a:cubicBezTo>
                    <a:cubicBezTo>
                      <a:pt x="1788003" y="1400344"/>
                      <a:pt x="1384111" y="1804236"/>
                      <a:pt x="885885" y="1804236"/>
                    </a:cubicBezTo>
                    <a:cubicBezTo>
                      <a:pt x="449937" y="1804236"/>
                      <a:pt x="86214" y="1495006"/>
                      <a:pt x="2095" y="1083926"/>
                    </a:cubicBezTo>
                    <a:lnTo>
                      <a:pt x="0" y="1070200"/>
                    </a:lnTo>
                    <a:lnTo>
                      <a:pt x="0" y="734036"/>
                    </a:lnTo>
                    <a:lnTo>
                      <a:pt x="2095" y="720310"/>
                    </a:lnTo>
                    <a:cubicBezTo>
                      <a:pt x="86214" y="309230"/>
                      <a:pt x="449937" y="0"/>
                      <a:pt x="885885" y="0"/>
                    </a:cubicBezTo>
                    <a:close/>
                  </a:path>
                </a:pathLst>
              </a:custGeom>
            </p:spPr>
          </p:pic>
          <p:sp>
            <p:nvSpPr>
              <p:cNvPr id="18" name="TextBox 17">
                <a:extLst>
                  <a:ext uri="{FF2B5EF4-FFF2-40B4-BE49-F238E27FC236}">
                    <a16:creationId xmlns:a16="http://schemas.microsoft.com/office/drawing/2014/main" id="{6EE39BAF-7E07-D8C8-FC24-ADD02332BBC3}"/>
                  </a:ext>
                </a:extLst>
              </p:cNvPr>
              <p:cNvSpPr txBox="1"/>
              <p:nvPr/>
            </p:nvSpPr>
            <p:spPr>
              <a:xfrm>
                <a:off x="5367716" y="3568872"/>
                <a:ext cx="1837162" cy="716391"/>
              </a:xfrm>
              <a:prstGeom prst="rect">
                <a:avLst/>
              </a:prstGeom>
              <a:noFill/>
            </p:spPr>
            <p:txBody>
              <a:bodyPr wrap="square">
                <a:spAutoFit/>
              </a:bodyPr>
              <a:lstStyle/>
              <a:p>
                <a:pPr algn="ctr">
                  <a:tabLst>
                    <a:tab pos="228600" algn="l"/>
                    <a:tab pos="457200" algn="l"/>
                    <a:tab pos="685800" algn="l"/>
                    <a:tab pos="914400" algn="l"/>
                    <a:tab pos="1143000" algn="l"/>
                    <a:tab pos="1371600" algn="l"/>
                    <a:tab pos="1600200" algn="l"/>
                    <a:tab pos="1828800" algn="l"/>
                    <a:tab pos="457200" algn="l"/>
                  </a:tabLst>
                </a:pPr>
                <a:r>
                  <a:rPr lang="en-US" sz="2000" b="1" dirty="0">
                    <a:solidFill>
                      <a:srgbClr val="222222"/>
                    </a:solidFill>
                    <a:effectLst/>
                    <a:latin typeface="Roboto" panose="02000000000000000000" pitchFamily="2" charset="0"/>
                    <a:ea typeface="Roboto" panose="02000000000000000000" pitchFamily="2" charset="0"/>
                    <a:cs typeface="Roboto" panose="02000000000000000000" pitchFamily="2" charset="0"/>
                  </a:rPr>
                  <a:t>Yu-Chin Chen</a:t>
                </a:r>
              </a:p>
              <a:p>
                <a:pPr algn="ctr">
                  <a:tabLst>
                    <a:tab pos="228600" algn="l"/>
                    <a:tab pos="457200" algn="l"/>
                    <a:tab pos="685800" algn="l"/>
                    <a:tab pos="914400" algn="l"/>
                    <a:tab pos="1143000" algn="l"/>
                    <a:tab pos="1371600" algn="l"/>
                    <a:tab pos="1600200" algn="l"/>
                    <a:tab pos="1828800" algn="l"/>
                    <a:tab pos="457200" algn="l"/>
                  </a:tabLst>
                </a:pPr>
                <a:endParaRPr lang="en-US" sz="1400" b="1" u="sng" dirty="0">
                  <a:solidFill>
                    <a:srgbClr val="0563C1"/>
                  </a:solidFill>
                  <a:latin typeface="Roboto" panose="02000000000000000000" pitchFamily="2" charset="0"/>
                  <a:ea typeface="Roboto" panose="02000000000000000000" pitchFamily="2" charset="0"/>
                  <a:cs typeface="Roboto" panose="02000000000000000000" pitchFamily="2" charset="0"/>
                  <a:hlinkClick r:id="rId4">
                    <a:extLst>
                      <a:ext uri="{A12FA001-AC4F-418D-AE19-62706E023703}">
                        <ahyp:hlinkClr xmlns:ahyp="http://schemas.microsoft.com/office/drawing/2018/hyperlinkcolor" val="tx"/>
                      </a:ext>
                    </a:extLst>
                  </a:hlinkClick>
                </a:endParaRPr>
              </a:p>
              <a:p>
                <a:pPr>
                  <a:tabLst>
                    <a:tab pos="228600" algn="l"/>
                    <a:tab pos="457200" algn="l"/>
                    <a:tab pos="685800" algn="l"/>
                    <a:tab pos="914400" algn="l"/>
                    <a:tab pos="1143000" algn="l"/>
                    <a:tab pos="1371600" algn="l"/>
                    <a:tab pos="1600200" algn="l"/>
                    <a:tab pos="1828800" algn="l"/>
                    <a:tab pos="457200" algn="l"/>
                  </a:tabLst>
                </a:pPr>
                <a:endParaRPr lang="en-US" sz="2400" b="1" dirty="0">
                  <a:effectLst/>
                  <a:ea typeface="Roboto" panose="02000000000000000000" pitchFamily="2" charset="0"/>
                  <a:cs typeface="Roboto" panose="02000000000000000000" pitchFamily="2" charset="0"/>
                </a:endParaRPr>
              </a:p>
            </p:txBody>
          </p:sp>
        </p:grpSp>
        <p:grpSp>
          <p:nvGrpSpPr>
            <p:cNvPr id="11" name="Group 10">
              <a:extLst>
                <a:ext uri="{FF2B5EF4-FFF2-40B4-BE49-F238E27FC236}">
                  <a16:creationId xmlns:a16="http://schemas.microsoft.com/office/drawing/2014/main" id="{14035B1E-D265-4C95-C58D-4253417CA937}"/>
                </a:ext>
              </a:extLst>
            </p:cNvPr>
            <p:cNvGrpSpPr/>
            <p:nvPr/>
          </p:nvGrpSpPr>
          <p:grpSpPr>
            <a:xfrm>
              <a:off x="3338475" y="2851683"/>
              <a:ext cx="1929384" cy="2801965"/>
              <a:chOff x="551084" y="1412992"/>
              <a:chExt cx="1929384" cy="2801965"/>
            </a:xfrm>
          </p:grpSpPr>
          <p:pic>
            <p:nvPicPr>
              <p:cNvPr id="15" name="Picture 14">
                <a:extLst>
                  <a:ext uri="{FF2B5EF4-FFF2-40B4-BE49-F238E27FC236}">
                    <a16:creationId xmlns:a16="http://schemas.microsoft.com/office/drawing/2014/main" id="{10FDCE2D-ABD2-D6BD-67B2-368997FFE31F}"/>
                  </a:ext>
                </a:extLst>
              </p:cNvPr>
              <p:cNvPicPr>
                <a:picLocks noChangeAspect="1"/>
              </p:cNvPicPr>
              <p:nvPr/>
            </p:nvPicPr>
            <p:blipFill>
              <a:blip r:embed="rId9" cstate="print">
                <a:extLst>
                  <a:ext uri="{28A0092B-C50C-407E-A947-70E740481C1C}">
                    <a14:useLocalDpi xmlns:a14="http://schemas.microsoft.com/office/drawing/2010/main" val="0"/>
                  </a:ext>
                </a:extLst>
              </a:blip>
              <a:srcRect l="3116" t="5618" r="3116" b="31910"/>
              <a:stretch>
                <a:fillRect/>
              </a:stretch>
            </p:blipFill>
            <p:spPr>
              <a:xfrm>
                <a:off x="551084" y="1412992"/>
                <a:ext cx="1929384" cy="1929384"/>
              </a:xfrm>
              <a:custGeom>
                <a:avLst/>
                <a:gdLst>
                  <a:gd name="connsiteX0" fmla="*/ 894002 w 1788004"/>
                  <a:gd name="connsiteY0" fmla="*/ 0 h 1788004"/>
                  <a:gd name="connsiteX1" fmla="*/ 1788004 w 1788004"/>
                  <a:gd name="connsiteY1" fmla="*/ 894002 h 1788004"/>
                  <a:gd name="connsiteX2" fmla="*/ 894002 w 1788004"/>
                  <a:gd name="connsiteY2" fmla="*/ 1788004 h 1788004"/>
                  <a:gd name="connsiteX3" fmla="*/ 0 w 1788004"/>
                  <a:gd name="connsiteY3" fmla="*/ 894002 h 1788004"/>
                  <a:gd name="connsiteX4" fmla="*/ 894002 w 1788004"/>
                  <a:gd name="connsiteY4" fmla="*/ 0 h 1788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004" h="1788004">
                    <a:moveTo>
                      <a:pt x="894002" y="0"/>
                    </a:moveTo>
                    <a:cubicBezTo>
                      <a:pt x="1387746" y="0"/>
                      <a:pt x="1788004" y="400258"/>
                      <a:pt x="1788004" y="894002"/>
                    </a:cubicBezTo>
                    <a:cubicBezTo>
                      <a:pt x="1788004" y="1387746"/>
                      <a:pt x="1387746" y="1788004"/>
                      <a:pt x="894002" y="1788004"/>
                    </a:cubicBezTo>
                    <a:cubicBezTo>
                      <a:pt x="400258" y="1788004"/>
                      <a:pt x="0" y="1387746"/>
                      <a:pt x="0" y="894002"/>
                    </a:cubicBezTo>
                    <a:cubicBezTo>
                      <a:pt x="0" y="400258"/>
                      <a:pt x="400258" y="0"/>
                      <a:pt x="894002" y="0"/>
                    </a:cubicBezTo>
                    <a:close/>
                  </a:path>
                </a:pathLst>
              </a:custGeom>
            </p:spPr>
          </p:pic>
          <p:sp>
            <p:nvSpPr>
              <p:cNvPr id="16" name="TextBox 15">
                <a:extLst>
                  <a:ext uri="{FF2B5EF4-FFF2-40B4-BE49-F238E27FC236}">
                    <a16:creationId xmlns:a16="http://schemas.microsoft.com/office/drawing/2014/main" id="{47D52AC9-2998-3244-C18D-DD6E992CAD31}"/>
                  </a:ext>
                </a:extLst>
              </p:cNvPr>
              <p:cNvSpPr txBox="1"/>
              <p:nvPr/>
            </p:nvSpPr>
            <p:spPr>
              <a:xfrm>
                <a:off x="777214" y="3431404"/>
                <a:ext cx="1696310" cy="783553"/>
              </a:xfrm>
              <a:prstGeom prst="rect">
                <a:avLst/>
              </a:prstGeom>
              <a:noFill/>
            </p:spPr>
            <p:txBody>
              <a:bodyPr wrap="square">
                <a:spAutoFit/>
              </a:bodyPr>
              <a:lstStyle/>
              <a:p>
                <a:pPr>
                  <a:tabLst>
                    <a:tab pos="228600" algn="l"/>
                    <a:tab pos="457200" algn="l"/>
                    <a:tab pos="685800" algn="l"/>
                    <a:tab pos="914400" algn="l"/>
                    <a:tab pos="1143000" algn="l"/>
                    <a:tab pos="1371600" algn="l"/>
                    <a:tab pos="1600200" algn="l"/>
                    <a:tab pos="1828800" algn="l"/>
                    <a:tab pos="457200" algn="l"/>
                  </a:tabLst>
                </a:pPr>
                <a:r>
                  <a:rPr lang="en-US" sz="2000" b="1" dirty="0">
                    <a:effectLst/>
                    <a:latin typeface="Roboto" panose="02000000000000000000" pitchFamily="2" charset="0"/>
                    <a:ea typeface="Roboto" panose="02000000000000000000" pitchFamily="2" charset="0"/>
                    <a:cs typeface="Roboto" panose="02000000000000000000" pitchFamily="2" charset="0"/>
                  </a:rPr>
                  <a:t>Balbir Singh</a:t>
                </a:r>
              </a:p>
              <a:p>
                <a:pPr>
                  <a:tabLst>
                    <a:tab pos="228600" algn="l"/>
                    <a:tab pos="457200" algn="l"/>
                    <a:tab pos="685800" algn="l"/>
                    <a:tab pos="914400" algn="l"/>
                    <a:tab pos="1143000" algn="l"/>
                    <a:tab pos="1371600" algn="l"/>
                    <a:tab pos="1600200" algn="l"/>
                    <a:tab pos="1828800" algn="l"/>
                    <a:tab pos="457200" algn="l"/>
                  </a:tabLst>
                </a:pPr>
                <a:endParaRPr lang="en-US" sz="2000" b="1" u="sng" dirty="0">
                  <a:solidFill>
                    <a:srgbClr val="222222"/>
                  </a:solidFill>
                  <a:ea typeface="Roboto" panose="02000000000000000000" pitchFamily="2" charset="0"/>
                  <a:cs typeface="Roboto" panose="02000000000000000000" pitchFamily="2" charset="0"/>
                  <a:hlinkClick r:id="rId4"/>
                </a:endParaRPr>
              </a:p>
              <a:p>
                <a:pPr>
                  <a:tabLst>
                    <a:tab pos="228600" algn="l"/>
                    <a:tab pos="457200" algn="l"/>
                    <a:tab pos="685800" algn="l"/>
                    <a:tab pos="914400" algn="l"/>
                    <a:tab pos="1143000" algn="l"/>
                    <a:tab pos="1371600" algn="l"/>
                    <a:tab pos="1600200" algn="l"/>
                    <a:tab pos="1828800" algn="l"/>
                    <a:tab pos="457200" algn="l"/>
                  </a:tabLst>
                </a:pPr>
                <a:endParaRPr lang="en-US" sz="2400" b="1" dirty="0">
                  <a:effectLst/>
                  <a:ea typeface="Roboto" panose="02000000000000000000" pitchFamily="2" charset="0"/>
                  <a:cs typeface="Roboto" panose="02000000000000000000" pitchFamily="2" charset="0"/>
                </a:endParaRPr>
              </a:p>
            </p:txBody>
          </p:sp>
        </p:grpSp>
        <p:grpSp>
          <p:nvGrpSpPr>
            <p:cNvPr id="12" name="Group 11">
              <a:extLst>
                <a:ext uri="{FF2B5EF4-FFF2-40B4-BE49-F238E27FC236}">
                  <a16:creationId xmlns:a16="http://schemas.microsoft.com/office/drawing/2014/main" id="{C6EBB2C9-35D9-D7F6-2F1E-02A7AAC5DC30}"/>
                </a:ext>
              </a:extLst>
            </p:cNvPr>
            <p:cNvGrpSpPr/>
            <p:nvPr/>
          </p:nvGrpSpPr>
          <p:grpSpPr>
            <a:xfrm>
              <a:off x="5565678" y="3670483"/>
              <a:ext cx="1929384" cy="2813359"/>
              <a:chOff x="3090560" y="2562302"/>
              <a:chExt cx="1929384" cy="2813359"/>
            </a:xfrm>
          </p:grpSpPr>
          <p:sp>
            <p:nvSpPr>
              <p:cNvPr id="13" name="TextBox 12">
                <a:extLst>
                  <a:ext uri="{FF2B5EF4-FFF2-40B4-BE49-F238E27FC236}">
                    <a16:creationId xmlns:a16="http://schemas.microsoft.com/office/drawing/2014/main" id="{1A559F00-8EA6-6F4B-4526-6FE4607B42F8}"/>
                  </a:ext>
                </a:extLst>
              </p:cNvPr>
              <p:cNvSpPr txBox="1"/>
              <p:nvPr/>
            </p:nvSpPr>
            <p:spPr>
              <a:xfrm>
                <a:off x="3316691" y="4592108"/>
                <a:ext cx="1696310" cy="783553"/>
              </a:xfrm>
              <a:prstGeom prst="rect">
                <a:avLst/>
              </a:prstGeom>
              <a:noFill/>
            </p:spPr>
            <p:txBody>
              <a:bodyPr wrap="square">
                <a:spAutoFit/>
              </a:bodyPr>
              <a:lstStyle/>
              <a:p>
                <a:pPr>
                  <a:tabLst>
                    <a:tab pos="228600" algn="l"/>
                    <a:tab pos="457200" algn="l"/>
                    <a:tab pos="685800" algn="l"/>
                    <a:tab pos="914400" algn="l"/>
                    <a:tab pos="1143000" algn="l"/>
                    <a:tab pos="1371600" algn="l"/>
                    <a:tab pos="1600200" algn="l"/>
                    <a:tab pos="1828800" algn="l"/>
                    <a:tab pos="457200" algn="l"/>
                  </a:tabLst>
                </a:pPr>
                <a:r>
                  <a:rPr lang="en-US" sz="2000" b="1" dirty="0">
                    <a:effectLst/>
                    <a:latin typeface="Roboto" panose="02000000000000000000" pitchFamily="2" charset="0"/>
                    <a:ea typeface="Roboto" panose="02000000000000000000" pitchFamily="2" charset="0"/>
                    <a:cs typeface="Roboto" panose="02000000000000000000" pitchFamily="2" charset="0"/>
                  </a:rPr>
                  <a:t>Maria Sequeira</a:t>
                </a:r>
              </a:p>
              <a:p>
                <a:pPr>
                  <a:tabLst>
                    <a:tab pos="228600" algn="l"/>
                    <a:tab pos="457200" algn="l"/>
                    <a:tab pos="685800" algn="l"/>
                    <a:tab pos="914400" algn="l"/>
                    <a:tab pos="1143000" algn="l"/>
                    <a:tab pos="1371600" algn="l"/>
                    <a:tab pos="1600200" algn="l"/>
                    <a:tab pos="1828800" algn="l"/>
                    <a:tab pos="457200" algn="l"/>
                  </a:tabLst>
                </a:pPr>
                <a:endParaRPr lang="en-US" sz="2000" b="1" u="sng" dirty="0">
                  <a:solidFill>
                    <a:srgbClr val="222222"/>
                  </a:solidFill>
                  <a:ea typeface="Roboto" panose="02000000000000000000" pitchFamily="2" charset="0"/>
                  <a:cs typeface="Roboto" panose="02000000000000000000" pitchFamily="2" charset="0"/>
                  <a:hlinkClick r:id="rId4"/>
                </a:endParaRPr>
              </a:p>
              <a:p>
                <a:pPr>
                  <a:tabLst>
                    <a:tab pos="228600" algn="l"/>
                    <a:tab pos="457200" algn="l"/>
                    <a:tab pos="685800" algn="l"/>
                    <a:tab pos="914400" algn="l"/>
                    <a:tab pos="1143000" algn="l"/>
                    <a:tab pos="1371600" algn="l"/>
                    <a:tab pos="1600200" algn="l"/>
                    <a:tab pos="1828800" algn="l"/>
                    <a:tab pos="457200" algn="l"/>
                  </a:tabLst>
                </a:pPr>
                <a:endParaRPr lang="en-US" sz="2400" b="1" dirty="0">
                  <a:effectLst/>
                  <a:ea typeface="Roboto" panose="02000000000000000000" pitchFamily="2" charset="0"/>
                  <a:cs typeface="Roboto" panose="02000000000000000000" pitchFamily="2" charset="0"/>
                </a:endParaRPr>
              </a:p>
            </p:txBody>
          </p:sp>
          <p:pic>
            <p:nvPicPr>
              <p:cNvPr id="14" name="Picture 13">
                <a:extLst>
                  <a:ext uri="{FF2B5EF4-FFF2-40B4-BE49-F238E27FC236}">
                    <a16:creationId xmlns:a16="http://schemas.microsoft.com/office/drawing/2014/main" id="{3B93A34B-245C-5634-FA82-E7D0CDF5F75D}"/>
                  </a:ext>
                </a:extLst>
              </p:cNvPr>
              <p:cNvPicPr>
                <a:picLocks noChangeAspect="1"/>
              </p:cNvPicPr>
              <p:nvPr/>
            </p:nvPicPr>
            <p:blipFill>
              <a:blip r:embed="rId10" cstate="print">
                <a:extLst>
                  <a:ext uri="{28A0092B-C50C-407E-A947-70E740481C1C}">
                    <a14:useLocalDpi xmlns:a14="http://schemas.microsoft.com/office/drawing/2010/main" val="0"/>
                  </a:ext>
                </a:extLst>
              </a:blip>
              <a:srcRect l="687" t="3939" r="1070" b="30565"/>
              <a:stretch>
                <a:fillRect/>
              </a:stretch>
            </p:blipFill>
            <p:spPr>
              <a:xfrm>
                <a:off x="3090560" y="2562302"/>
                <a:ext cx="1929384" cy="1929384"/>
              </a:xfrm>
              <a:custGeom>
                <a:avLst/>
                <a:gdLst>
                  <a:gd name="connsiteX0" fmla="*/ 1086829 w 2173658"/>
                  <a:gd name="connsiteY0" fmla="*/ 0 h 2173658"/>
                  <a:gd name="connsiteX1" fmla="*/ 2173658 w 2173658"/>
                  <a:gd name="connsiteY1" fmla="*/ 1086829 h 2173658"/>
                  <a:gd name="connsiteX2" fmla="*/ 1086829 w 2173658"/>
                  <a:gd name="connsiteY2" fmla="*/ 2173658 h 2173658"/>
                  <a:gd name="connsiteX3" fmla="*/ 0 w 2173658"/>
                  <a:gd name="connsiteY3" fmla="*/ 1086829 h 2173658"/>
                  <a:gd name="connsiteX4" fmla="*/ 1086829 w 2173658"/>
                  <a:gd name="connsiteY4" fmla="*/ 0 h 217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3658" h="2173658">
                    <a:moveTo>
                      <a:pt x="1086829" y="0"/>
                    </a:moveTo>
                    <a:cubicBezTo>
                      <a:pt x="1687068" y="0"/>
                      <a:pt x="2173658" y="486590"/>
                      <a:pt x="2173658" y="1086829"/>
                    </a:cubicBezTo>
                    <a:cubicBezTo>
                      <a:pt x="2173658" y="1687068"/>
                      <a:pt x="1687068" y="2173658"/>
                      <a:pt x="1086829" y="2173658"/>
                    </a:cubicBezTo>
                    <a:cubicBezTo>
                      <a:pt x="486590" y="2173658"/>
                      <a:pt x="0" y="1687068"/>
                      <a:pt x="0" y="1086829"/>
                    </a:cubicBezTo>
                    <a:cubicBezTo>
                      <a:pt x="0" y="486590"/>
                      <a:pt x="486590" y="0"/>
                      <a:pt x="1086829" y="0"/>
                    </a:cubicBezTo>
                    <a:close/>
                  </a:path>
                </a:pathLst>
              </a:custGeom>
            </p:spPr>
          </p:pic>
        </p:grpSp>
      </p:grpSp>
    </p:spTree>
    <p:extLst>
      <p:ext uri="{BB962C8B-B14F-4D97-AF65-F5344CB8AC3E}">
        <p14:creationId xmlns:p14="http://schemas.microsoft.com/office/powerpoint/2010/main" val="34793248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EA1A57-C9DD-4604-95F7-794516C4A8CF}"/>
              </a:ext>
            </a:extLst>
          </p:cNvPr>
          <p:cNvPicPr>
            <a:picLocks noChangeAspect="1"/>
          </p:cNvPicPr>
          <p:nvPr/>
        </p:nvPicPr>
        <p:blipFill>
          <a:blip r:embed="rId3"/>
          <a:stretch>
            <a:fillRect/>
          </a:stretch>
        </p:blipFill>
        <p:spPr>
          <a:xfrm>
            <a:off x="332715" y="647700"/>
            <a:ext cx="17622569" cy="9279450"/>
          </a:xfrm>
          <a:prstGeom prst="rect">
            <a:avLst/>
          </a:prstGeom>
        </p:spPr>
      </p:pic>
    </p:spTree>
    <p:extLst>
      <p:ext uri="{BB962C8B-B14F-4D97-AF65-F5344CB8AC3E}">
        <p14:creationId xmlns:p14="http://schemas.microsoft.com/office/powerpoint/2010/main" val="3953352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C80186-3ACB-E632-B7D9-454ABF9DA772}"/>
              </a:ext>
            </a:extLst>
          </p:cNvPr>
          <p:cNvSpPr txBox="1"/>
          <p:nvPr/>
        </p:nvSpPr>
        <p:spPr>
          <a:xfrm>
            <a:off x="1066800" y="1409700"/>
            <a:ext cx="16154400" cy="7848302"/>
          </a:xfrm>
          <a:prstGeom prst="rect">
            <a:avLst/>
          </a:prstGeom>
          <a:noFill/>
        </p:spPr>
        <p:txBody>
          <a:bodyPr wrap="square">
            <a:spAutoFit/>
          </a:bodyPr>
          <a:lstStyle/>
          <a:p>
            <a:pPr marL="571500" indent="-571500">
              <a:buFont typeface="Arial" panose="020B0604020202020204" pitchFamily="34" charset="0"/>
              <a:buChar char="•"/>
            </a:pPr>
            <a:r>
              <a:rPr lang="en-US" sz="3600" b="1" dirty="0">
                <a:solidFill>
                  <a:schemeClr val="bg2">
                    <a:lumMod val="10000"/>
                  </a:schemeClr>
                </a:solidFill>
                <a:latin typeface="Roboto" panose="02000000000000000000" pitchFamily="2" charset="0"/>
                <a:ea typeface="Roboto" panose="02000000000000000000" pitchFamily="2" charset="0"/>
                <a:cs typeface="Roboto" panose="02000000000000000000" pitchFamily="2" charset="0"/>
              </a:rPr>
              <a:t>Fashion &amp; Personal Goods Stores: </a:t>
            </a:r>
            <a:r>
              <a:rPr lang="en-US" sz="3600" dirty="0">
                <a:latin typeface="Roboto" panose="02000000000000000000" pitchFamily="2" charset="0"/>
                <a:ea typeface="Roboto" panose="02000000000000000000" pitchFamily="2" charset="0"/>
                <a:cs typeface="Roboto" panose="02000000000000000000" pitchFamily="2" charset="0"/>
              </a:rPr>
              <a:t>Customers frequently talk about the store location (mall, place), shopping experience (find, shop), and customer service (staff, love, great).</a:t>
            </a:r>
          </a:p>
          <a:p>
            <a:pPr marL="571500" indent="-571500">
              <a:buFont typeface="Arial" panose="020B0604020202020204" pitchFamily="34" charset="0"/>
              <a:buChar char="•"/>
            </a:pPr>
            <a:endParaRPr lang="en-US" sz="3600" dirty="0">
              <a:latin typeface="Roboto" panose="02000000000000000000" pitchFamily="2" charset="0"/>
              <a:ea typeface="Roboto" panose="02000000000000000000" pitchFamily="2" charset="0"/>
              <a:cs typeface="Roboto" panose="02000000000000000000" pitchFamily="2" charset="0"/>
            </a:endParaRPr>
          </a:p>
          <a:p>
            <a:pPr marL="571500" indent="-571500">
              <a:buFont typeface="Arial" panose="020B0604020202020204" pitchFamily="34" charset="0"/>
              <a:buChar char="•"/>
            </a:pPr>
            <a:r>
              <a:rPr lang="en-US" sz="3600" b="1" dirty="0">
                <a:solidFill>
                  <a:schemeClr val="bg2">
                    <a:lumMod val="10000"/>
                  </a:schemeClr>
                </a:solidFill>
                <a:latin typeface="Roboto" panose="02000000000000000000" pitchFamily="2" charset="0"/>
                <a:ea typeface="Roboto" panose="02000000000000000000" pitchFamily="2" charset="0"/>
                <a:cs typeface="Roboto" panose="02000000000000000000" pitchFamily="2" charset="0"/>
              </a:rPr>
              <a:t>Gifts, Florists &amp; Specialty Shops: </a:t>
            </a:r>
            <a:r>
              <a:rPr lang="en-US" sz="3600" dirty="0">
                <a:solidFill>
                  <a:schemeClr val="tx1">
                    <a:lumMod val="95000"/>
                    <a:lumOff val="5000"/>
                  </a:schemeClr>
                </a:solidFill>
                <a:latin typeface="Roboto" panose="02000000000000000000" pitchFamily="2" charset="0"/>
                <a:ea typeface="Roboto" panose="02000000000000000000" pitchFamily="2" charset="0"/>
                <a:cs typeface="Roboto" panose="02000000000000000000" pitchFamily="2" charset="0"/>
              </a:rPr>
              <a:t>This</a:t>
            </a:r>
            <a:r>
              <a:rPr lang="en-US" sz="3600" b="1" dirty="0">
                <a:solidFill>
                  <a:schemeClr val="bg2">
                    <a:lumMod val="10000"/>
                  </a:schemeClr>
                </a:solidFill>
                <a:latin typeface="Roboto" panose="02000000000000000000" pitchFamily="2" charset="0"/>
                <a:ea typeface="Roboto" panose="02000000000000000000" pitchFamily="2" charset="0"/>
                <a:cs typeface="Roboto" panose="02000000000000000000" pitchFamily="2" charset="0"/>
              </a:rPr>
              <a:t> </a:t>
            </a:r>
            <a:r>
              <a:rPr lang="en-US" sz="3600" dirty="0">
                <a:latin typeface="Roboto" panose="02000000000000000000" pitchFamily="2" charset="0"/>
                <a:ea typeface="Roboto" panose="02000000000000000000" pitchFamily="2" charset="0"/>
                <a:cs typeface="Roboto" panose="02000000000000000000" pitchFamily="2" charset="0"/>
              </a:rPr>
              <a:t>category has words related to flowers and gifts, with a strong focus on ordering, delivery, and special occasions (wedding, birthday).</a:t>
            </a:r>
          </a:p>
          <a:p>
            <a:pPr marL="571500" indent="-571500">
              <a:buFont typeface="Arial" panose="020B0604020202020204" pitchFamily="34" charset="0"/>
              <a:buChar char="•"/>
            </a:pPr>
            <a:endParaRPr lang="en-US" sz="3600" dirty="0">
              <a:latin typeface="Roboto" panose="02000000000000000000" pitchFamily="2" charset="0"/>
              <a:ea typeface="Roboto" panose="02000000000000000000" pitchFamily="2" charset="0"/>
              <a:cs typeface="Roboto" panose="02000000000000000000" pitchFamily="2" charset="0"/>
            </a:endParaRPr>
          </a:p>
          <a:p>
            <a:pPr marL="571500" indent="-571500">
              <a:buFont typeface="Arial" panose="020B0604020202020204" pitchFamily="34" charset="0"/>
              <a:buChar char="•"/>
            </a:pPr>
            <a:r>
              <a:rPr lang="en-US" sz="3600" b="1" dirty="0">
                <a:solidFill>
                  <a:schemeClr val="bg2">
                    <a:lumMod val="10000"/>
                  </a:schemeClr>
                </a:solidFill>
                <a:latin typeface="Roboto" panose="02000000000000000000" pitchFamily="2" charset="0"/>
                <a:ea typeface="Roboto" panose="02000000000000000000" pitchFamily="2" charset="0"/>
                <a:cs typeface="Roboto" panose="02000000000000000000" pitchFamily="2" charset="0"/>
              </a:rPr>
              <a:t>Home Improvement &amp; Furniture Stores :</a:t>
            </a:r>
            <a:r>
              <a:rPr lang="en-US" sz="3600" dirty="0">
                <a:latin typeface="Roboto" panose="02000000000000000000" pitchFamily="2" charset="0"/>
                <a:ea typeface="Roboto" panose="02000000000000000000" pitchFamily="2" charset="0"/>
                <a:cs typeface="Roboto" panose="02000000000000000000" pitchFamily="2" charset="0"/>
              </a:rPr>
              <a:t>Here are more practical, focusing on product needs (furniture, price, need) and customer service issues (called, told, help).</a:t>
            </a:r>
          </a:p>
          <a:p>
            <a:pPr marL="571500" indent="-571500">
              <a:buFont typeface="Arial" panose="020B0604020202020204" pitchFamily="34" charset="0"/>
              <a:buChar char="•"/>
            </a:pPr>
            <a:endParaRPr lang="en-US" sz="3600" dirty="0">
              <a:latin typeface="Roboto" panose="02000000000000000000" pitchFamily="2" charset="0"/>
              <a:ea typeface="Roboto" panose="02000000000000000000" pitchFamily="2" charset="0"/>
              <a:cs typeface="Roboto" panose="02000000000000000000" pitchFamily="2" charset="0"/>
            </a:endParaRPr>
          </a:p>
          <a:p>
            <a:pPr marL="571500" indent="-571500">
              <a:buFont typeface="Arial" panose="020B0604020202020204" pitchFamily="34" charset="0"/>
              <a:buChar char="•"/>
            </a:pPr>
            <a:r>
              <a:rPr lang="en-US" sz="3600" b="1" dirty="0">
                <a:solidFill>
                  <a:schemeClr val="bg2">
                    <a:lumMod val="10000"/>
                  </a:schemeClr>
                </a:solidFill>
                <a:latin typeface="Roboto" panose="02000000000000000000" pitchFamily="2" charset="0"/>
                <a:ea typeface="Roboto" panose="02000000000000000000" pitchFamily="2" charset="0"/>
                <a:cs typeface="Roboto" panose="02000000000000000000" pitchFamily="2" charset="0"/>
              </a:rPr>
              <a:t>Books, Media &amp; Hobby Shops :</a:t>
            </a:r>
            <a:r>
              <a:rPr lang="en-US" sz="3600" dirty="0">
                <a:latin typeface="Roboto" panose="02000000000000000000" pitchFamily="2" charset="0"/>
                <a:ea typeface="Roboto" panose="02000000000000000000" pitchFamily="2" charset="0"/>
                <a:cs typeface="Roboto" panose="02000000000000000000" pitchFamily="2" charset="0"/>
              </a:rPr>
              <a:t>Customers</a:t>
            </a:r>
            <a:r>
              <a:rPr lang="en-US" sz="3600" b="1" dirty="0">
                <a:solidFill>
                  <a:schemeClr val="bg2">
                    <a:lumMod val="10000"/>
                  </a:schemeClr>
                </a:solidFill>
                <a:latin typeface="Roboto" panose="02000000000000000000" pitchFamily="2" charset="0"/>
                <a:ea typeface="Roboto" panose="02000000000000000000" pitchFamily="2" charset="0"/>
                <a:cs typeface="Roboto" panose="02000000000000000000" pitchFamily="2" charset="0"/>
              </a:rPr>
              <a:t> </a:t>
            </a:r>
            <a:r>
              <a:rPr lang="en-US" sz="3600" dirty="0">
                <a:latin typeface="Roboto" panose="02000000000000000000" pitchFamily="2" charset="0"/>
                <a:ea typeface="Roboto" panose="02000000000000000000" pitchFamily="2" charset="0"/>
                <a:cs typeface="Roboto" panose="02000000000000000000" pitchFamily="2" charset="0"/>
              </a:rPr>
              <a:t>frequently talk about book selection, shopping experience, and staff interactions.</a:t>
            </a:r>
          </a:p>
        </p:txBody>
      </p:sp>
    </p:spTree>
    <p:extLst>
      <p:ext uri="{BB962C8B-B14F-4D97-AF65-F5344CB8AC3E}">
        <p14:creationId xmlns:p14="http://schemas.microsoft.com/office/powerpoint/2010/main" val="8286462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0EDF25-12B7-E435-2649-5E817C80C311}"/>
              </a:ext>
            </a:extLst>
          </p:cNvPr>
          <p:cNvPicPr>
            <a:picLocks noChangeAspect="1"/>
          </p:cNvPicPr>
          <p:nvPr/>
        </p:nvPicPr>
        <p:blipFill>
          <a:blip r:embed="rId3"/>
          <a:stretch>
            <a:fillRect/>
          </a:stretch>
        </p:blipFill>
        <p:spPr>
          <a:xfrm>
            <a:off x="141099" y="1257300"/>
            <a:ext cx="8790797" cy="3365023"/>
          </a:xfrm>
          <a:prstGeom prst="rect">
            <a:avLst/>
          </a:prstGeom>
        </p:spPr>
      </p:pic>
      <p:pic>
        <p:nvPicPr>
          <p:cNvPr id="5" name="Picture 4">
            <a:extLst>
              <a:ext uri="{FF2B5EF4-FFF2-40B4-BE49-F238E27FC236}">
                <a16:creationId xmlns:a16="http://schemas.microsoft.com/office/drawing/2014/main" id="{DF80CD1F-C16D-A36B-1409-3AEAE5023D2C}"/>
              </a:ext>
            </a:extLst>
          </p:cNvPr>
          <p:cNvPicPr>
            <a:picLocks noChangeAspect="1"/>
          </p:cNvPicPr>
          <p:nvPr/>
        </p:nvPicPr>
        <p:blipFill>
          <a:blip r:embed="rId4"/>
          <a:stretch>
            <a:fillRect/>
          </a:stretch>
        </p:blipFill>
        <p:spPr>
          <a:xfrm>
            <a:off x="45396" y="6072269"/>
            <a:ext cx="9356105" cy="3521635"/>
          </a:xfrm>
          <a:prstGeom prst="rect">
            <a:avLst/>
          </a:prstGeom>
        </p:spPr>
      </p:pic>
      <p:sp>
        <p:nvSpPr>
          <p:cNvPr id="7" name="TextBox 6">
            <a:extLst>
              <a:ext uri="{FF2B5EF4-FFF2-40B4-BE49-F238E27FC236}">
                <a16:creationId xmlns:a16="http://schemas.microsoft.com/office/drawing/2014/main" id="{4CE760B7-E733-BB60-3F26-27967A6DF426}"/>
              </a:ext>
            </a:extLst>
          </p:cNvPr>
          <p:cNvSpPr txBox="1"/>
          <p:nvPr/>
        </p:nvSpPr>
        <p:spPr>
          <a:xfrm>
            <a:off x="9356105" y="1036313"/>
            <a:ext cx="8630338" cy="3826689"/>
          </a:xfrm>
          <a:prstGeom prst="rect">
            <a:avLst/>
          </a:prstGeom>
          <a:noFill/>
        </p:spPr>
        <p:txBody>
          <a:bodyPr wrap="square">
            <a:spAutoFit/>
          </a:bodyPr>
          <a:lstStyle/>
          <a:p>
            <a:pPr>
              <a:lnSpc>
                <a:spcPct val="150000"/>
              </a:lnSpc>
            </a:pPr>
            <a:r>
              <a:rPr lang="en-US" sz="2400" b="1" dirty="0">
                <a:latin typeface="Roboto" panose="02000000000000000000" pitchFamily="2" charset="0"/>
                <a:ea typeface="Roboto" panose="02000000000000000000" pitchFamily="2" charset="0"/>
                <a:cs typeface="Roboto" panose="02000000000000000000" pitchFamily="2" charset="0"/>
              </a:rPr>
              <a:t>Fashion &amp; Personal Goods Stores </a:t>
            </a:r>
          </a:p>
          <a:p>
            <a:pPr>
              <a:lnSpc>
                <a:spcPct val="150000"/>
              </a:lnSpc>
            </a:pPr>
            <a:r>
              <a:rPr lang="en-US" sz="2000" b="1" dirty="0">
                <a:latin typeface="Roboto" panose="02000000000000000000" pitchFamily="2" charset="0"/>
                <a:ea typeface="Roboto" panose="02000000000000000000" pitchFamily="2" charset="0"/>
                <a:cs typeface="Roboto" panose="02000000000000000000" pitchFamily="2" charset="0"/>
              </a:rPr>
              <a:t>High Ratings: </a:t>
            </a:r>
          </a:p>
          <a:p>
            <a:pPr marL="342900" indent="-342900">
              <a:lnSpc>
                <a:spcPct val="150000"/>
              </a:lnSpc>
              <a:buFont typeface="Arial" panose="020B0604020202020204" pitchFamily="34" charset="0"/>
              <a:buChar char="•"/>
            </a:pPr>
            <a:r>
              <a:rPr lang="en-US" sz="2000" dirty="0">
                <a:latin typeface="Roboto" panose="02000000000000000000" pitchFamily="2" charset="0"/>
                <a:ea typeface="Roboto" panose="02000000000000000000" pitchFamily="2" charset="0"/>
                <a:cs typeface="Roboto" panose="02000000000000000000" pitchFamily="2" charset="0"/>
              </a:rPr>
              <a:t>Stores High Ratings: Customers appreciate friendly staff, great service, and good store experience.</a:t>
            </a:r>
          </a:p>
          <a:p>
            <a:pPr>
              <a:lnSpc>
                <a:spcPct val="150000"/>
              </a:lnSpc>
            </a:pPr>
            <a:r>
              <a:rPr lang="en-US" sz="2000" b="1" dirty="0">
                <a:latin typeface="Roboto" panose="02000000000000000000" pitchFamily="2" charset="0"/>
                <a:ea typeface="Roboto" panose="02000000000000000000" pitchFamily="2" charset="0"/>
                <a:cs typeface="Roboto" panose="02000000000000000000" pitchFamily="2" charset="0"/>
              </a:rPr>
              <a:t>Low Ratings: </a:t>
            </a:r>
          </a:p>
          <a:p>
            <a:pPr marL="342900" indent="-342900">
              <a:lnSpc>
                <a:spcPct val="150000"/>
              </a:lnSpc>
              <a:buFont typeface="Arial" panose="020B0604020202020204" pitchFamily="34" charset="0"/>
              <a:buChar char="•"/>
            </a:pPr>
            <a:r>
              <a:rPr lang="en-US" sz="2000" dirty="0">
                <a:latin typeface="Roboto" panose="02000000000000000000" pitchFamily="2" charset="0"/>
                <a:ea typeface="Roboto" panose="02000000000000000000" pitchFamily="2" charset="0"/>
                <a:cs typeface="Roboto" panose="02000000000000000000" pitchFamily="2" charset="0"/>
              </a:rPr>
              <a:t>Complaints about poor service, waiting time, and unclear communication.</a:t>
            </a:r>
          </a:p>
          <a:p>
            <a:pPr>
              <a:lnSpc>
                <a:spcPct val="150000"/>
              </a:lnSpc>
            </a:pPr>
            <a:r>
              <a:rPr lang="en-US" sz="2000" b="1" dirty="0">
                <a:solidFill>
                  <a:schemeClr val="tx2">
                    <a:lumMod val="75000"/>
                  </a:schemeClr>
                </a:solidFill>
                <a:latin typeface="Roboto" panose="02000000000000000000" pitchFamily="2" charset="0"/>
                <a:ea typeface="Roboto" panose="02000000000000000000" pitchFamily="2" charset="0"/>
                <a:cs typeface="Roboto" panose="02000000000000000000" pitchFamily="2" charset="0"/>
              </a:rPr>
              <a:t>Insight: Service quality is the key factor in ratings.</a:t>
            </a:r>
          </a:p>
        </p:txBody>
      </p:sp>
      <p:sp>
        <p:nvSpPr>
          <p:cNvPr id="9" name="TextBox 8">
            <a:extLst>
              <a:ext uri="{FF2B5EF4-FFF2-40B4-BE49-F238E27FC236}">
                <a16:creationId xmlns:a16="http://schemas.microsoft.com/office/drawing/2014/main" id="{D1B3D3F7-1A81-DC8E-E164-BECFE9EDBA0A}"/>
              </a:ext>
            </a:extLst>
          </p:cNvPr>
          <p:cNvSpPr txBox="1"/>
          <p:nvPr/>
        </p:nvSpPr>
        <p:spPr>
          <a:xfrm>
            <a:off x="9531485" y="5967458"/>
            <a:ext cx="8461443" cy="3365024"/>
          </a:xfrm>
          <a:prstGeom prst="rect">
            <a:avLst/>
          </a:prstGeom>
          <a:noFill/>
        </p:spPr>
        <p:txBody>
          <a:bodyPr wrap="square">
            <a:spAutoFit/>
          </a:bodyPr>
          <a:lstStyle/>
          <a:p>
            <a:pPr>
              <a:lnSpc>
                <a:spcPct val="150000"/>
              </a:lnSpc>
            </a:pPr>
            <a:r>
              <a:rPr lang="en-US" sz="2400" b="1" dirty="0">
                <a:latin typeface="Roboto" panose="02000000000000000000" pitchFamily="2" charset="0"/>
                <a:ea typeface="Roboto" panose="02000000000000000000" pitchFamily="2" charset="0"/>
                <a:cs typeface="Roboto" panose="02000000000000000000" pitchFamily="2" charset="0"/>
              </a:rPr>
              <a:t>Gifts, Florists &amp; Specialty Shops:</a:t>
            </a:r>
          </a:p>
          <a:p>
            <a:pPr>
              <a:lnSpc>
                <a:spcPct val="150000"/>
              </a:lnSpc>
            </a:pPr>
            <a:r>
              <a:rPr lang="en-US" sz="2000" b="1" dirty="0">
                <a:latin typeface="Roboto" panose="02000000000000000000" pitchFamily="2" charset="0"/>
                <a:ea typeface="Roboto" panose="02000000000000000000" pitchFamily="2" charset="0"/>
                <a:cs typeface="Roboto" panose="02000000000000000000" pitchFamily="2" charset="0"/>
              </a:rPr>
              <a:t>High Ratings: </a:t>
            </a:r>
          </a:p>
          <a:p>
            <a:pPr marL="342900" indent="-342900">
              <a:lnSpc>
                <a:spcPct val="150000"/>
              </a:lnSpc>
              <a:buFont typeface="Arial" panose="020B0604020202020204" pitchFamily="34" charset="0"/>
              <a:buChar char="•"/>
            </a:pPr>
            <a:r>
              <a:rPr lang="en-US" sz="2000" dirty="0">
                <a:latin typeface="Roboto" panose="02000000000000000000" pitchFamily="2" charset="0"/>
                <a:ea typeface="Roboto" panose="02000000000000000000" pitchFamily="2" charset="0"/>
                <a:cs typeface="Roboto" panose="02000000000000000000" pitchFamily="2" charset="0"/>
              </a:rPr>
              <a:t>Customers love beautiful flower arrangements, bouquets, and delivery service.</a:t>
            </a:r>
          </a:p>
          <a:p>
            <a:pPr>
              <a:lnSpc>
                <a:spcPct val="150000"/>
              </a:lnSpc>
            </a:pPr>
            <a:r>
              <a:rPr lang="en-US" sz="2000" b="1" dirty="0">
                <a:latin typeface="Roboto" panose="02000000000000000000" pitchFamily="2" charset="0"/>
                <a:ea typeface="Roboto" panose="02000000000000000000" pitchFamily="2" charset="0"/>
                <a:cs typeface="Roboto" panose="02000000000000000000" pitchFamily="2" charset="0"/>
              </a:rPr>
              <a:t>Low Ratings: </a:t>
            </a:r>
          </a:p>
          <a:p>
            <a:pPr marL="342900" indent="-342900">
              <a:lnSpc>
                <a:spcPct val="150000"/>
              </a:lnSpc>
              <a:buFont typeface="Arial" panose="020B0604020202020204" pitchFamily="34" charset="0"/>
              <a:buChar char="•"/>
            </a:pPr>
            <a:r>
              <a:rPr lang="en-US" sz="2000" dirty="0">
                <a:latin typeface="Roboto" panose="02000000000000000000" pitchFamily="2" charset="0"/>
                <a:ea typeface="Roboto" panose="02000000000000000000" pitchFamily="2" charset="0"/>
                <a:cs typeface="Roboto" panose="02000000000000000000" pitchFamily="2" charset="0"/>
              </a:rPr>
              <a:t>Complaints about order issues, late delivery, and product quality.</a:t>
            </a:r>
          </a:p>
          <a:p>
            <a:pPr>
              <a:lnSpc>
                <a:spcPct val="150000"/>
              </a:lnSpc>
            </a:pPr>
            <a:r>
              <a:rPr lang="en-US" sz="2000" b="1" dirty="0">
                <a:solidFill>
                  <a:schemeClr val="tx2">
                    <a:lumMod val="75000"/>
                  </a:schemeClr>
                </a:solidFill>
                <a:latin typeface="Roboto" panose="02000000000000000000" pitchFamily="2" charset="0"/>
                <a:ea typeface="Roboto" panose="02000000000000000000" pitchFamily="2" charset="0"/>
                <a:cs typeface="Roboto" panose="02000000000000000000" pitchFamily="2" charset="0"/>
              </a:rPr>
              <a:t>Insight: Delivery reliability is crucial for customer satisfaction.    </a:t>
            </a:r>
          </a:p>
        </p:txBody>
      </p:sp>
      <p:sp>
        <p:nvSpPr>
          <p:cNvPr id="4" name="TextBox 3">
            <a:extLst>
              <a:ext uri="{FF2B5EF4-FFF2-40B4-BE49-F238E27FC236}">
                <a16:creationId xmlns:a16="http://schemas.microsoft.com/office/drawing/2014/main" id="{4E70DA18-FB64-BF43-3AB1-3F8B01A17783}"/>
              </a:ext>
            </a:extLst>
          </p:cNvPr>
          <p:cNvSpPr txBox="1"/>
          <p:nvPr/>
        </p:nvSpPr>
        <p:spPr>
          <a:xfrm>
            <a:off x="413425" y="474240"/>
            <a:ext cx="9144000" cy="461665"/>
          </a:xfrm>
          <a:prstGeom prst="rect">
            <a:avLst/>
          </a:prstGeom>
          <a:noFill/>
        </p:spPr>
        <p:txBody>
          <a:bodyPr wrap="square">
            <a:spAutoFit/>
          </a:bodyPr>
          <a:lstStyle/>
          <a:p>
            <a:r>
              <a:rPr lang="en-US" sz="2400" b="1" dirty="0">
                <a:latin typeface="Roboto" panose="02000000000000000000" pitchFamily="2" charset="0"/>
                <a:ea typeface="Roboto" panose="02000000000000000000" pitchFamily="2" charset="0"/>
                <a:cs typeface="Roboto" panose="02000000000000000000" pitchFamily="2" charset="0"/>
              </a:rPr>
              <a:t>TF-IDF keyword analysis &amp; BERT embeddings</a:t>
            </a:r>
          </a:p>
        </p:txBody>
      </p:sp>
    </p:spTree>
    <p:extLst>
      <p:ext uri="{BB962C8B-B14F-4D97-AF65-F5344CB8AC3E}">
        <p14:creationId xmlns:p14="http://schemas.microsoft.com/office/powerpoint/2010/main" val="10481873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0CEB13-F93C-83F3-0C6B-75AD4EB8778F}"/>
              </a:ext>
            </a:extLst>
          </p:cNvPr>
          <p:cNvPicPr>
            <a:picLocks noChangeAspect="1"/>
          </p:cNvPicPr>
          <p:nvPr/>
        </p:nvPicPr>
        <p:blipFill>
          <a:blip r:embed="rId3"/>
          <a:stretch>
            <a:fillRect/>
          </a:stretch>
        </p:blipFill>
        <p:spPr>
          <a:xfrm>
            <a:off x="0" y="756292"/>
            <a:ext cx="9766569" cy="3597339"/>
          </a:xfrm>
          <a:prstGeom prst="rect">
            <a:avLst/>
          </a:prstGeom>
        </p:spPr>
      </p:pic>
      <p:pic>
        <p:nvPicPr>
          <p:cNvPr id="5" name="Picture 4">
            <a:extLst>
              <a:ext uri="{FF2B5EF4-FFF2-40B4-BE49-F238E27FC236}">
                <a16:creationId xmlns:a16="http://schemas.microsoft.com/office/drawing/2014/main" id="{FA3D3C76-01D2-3E03-F592-E09E7CFE4774}"/>
              </a:ext>
            </a:extLst>
          </p:cNvPr>
          <p:cNvPicPr>
            <a:picLocks noChangeAspect="1"/>
          </p:cNvPicPr>
          <p:nvPr/>
        </p:nvPicPr>
        <p:blipFill>
          <a:blip r:embed="rId4"/>
          <a:stretch>
            <a:fillRect/>
          </a:stretch>
        </p:blipFill>
        <p:spPr>
          <a:xfrm>
            <a:off x="76200" y="5943088"/>
            <a:ext cx="9753600" cy="3746073"/>
          </a:xfrm>
          <a:prstGeom prst="rect">
            <a:avLst/>
          </a:prstGeom>
        </p:spPr>
      </p:pic>
      <p:sp>
        <p:nvSpPr>
          <p:cNvPr id="10" name="TextBox 9">
            <a:extLst>
              <a:ext uri="{FF2B5EF4-FFF2-40B4-BE49-F238E27FC236}">
                <a16:creationId xmlns:a16="http://schemas.microsoft.com/office/drawing/2014/main" id="{70B4F641-8F8F-6775-2F0E-A1DF1036D4EE}"/>
              </a:ext>
            </a:extLst>
          </p:cNvPr>
          <p:cNvSpPr txBox="1"/>
          <p:nvPr/>
        </p:nvSpPr>
        <p:spPr>
          <a:xfrm>
            <a:off x="10425107" y="689407"/>
            <a:ext cx="7343785" cy="3365024"/>
          </a:xfrm>
          <a:prstGeom prst="rect">
            <a:avLst/>
          </a:prstGeom>
          <a:noFill/>
        </p:spPr>
        <p:txBody>
          <a:bodyPr wrap="square">
            <a:spAutoFit/>
          </a:bodyPr>
          <a:lstStyle/>
          <a:p>
            <a:pPr>
              <a:lnSpc>
                <a:spcPct val="150000"/>
              </a:lnSpc>
            </a:pPr>
            <a:r>
              <a:rPr lang="en-US" sz="2400" b="1" dirty="0">
                <a:latin typeface="Roboto" panose="02000000000000000000" pitchFamily="2" charset="0"/>
                <a:ea typeface="Roboto" panose="02000000000000000000" pitchFamily="2" charset="0"/>
                <a:cs typeface="Roboto" panose="02000000000000000000" pitchFamily="2" charset="0"/>
              </a:rPr>
              <a:t>Home Improvement &amp; Furniture Stores</a:t>
            </a:r>
          </a:p>
          <a:p>
            <a:pPr>
              <a:lnSpc>
                <a:spcPct val="150000"/>
              </a:lnSpc>
            </a:pPr>
            <a:r>
              <a:rPr lang="en-US" sz="2000" b="1" dirty="0">
                <a:latin typeface="Roboto" panose="02000000000000000000" pitchFamily="2" charset="0"/>
                <a:ea typeface="Roboto" panose="02000000000000000000" pitchFamily="2" charset="0"/>
                <a:cs typeface="Roboto" panose="02000000000000000000" pitchFamily="2" charset="0"/>
              </a:rPr>
              <a:t>High Ratings: </a:t>
            </a:r>
          </a:p>
          <a:p>
            <a:pPr>
              <a:lnSpc>
                <a:spcPct val="150000"/>
              </a:lnSpc>
            </a:pPr>
            <a:r>
              <a:rPr lang="en-US" sz="2000" dirty="0">
                <a:latin typeface="Roboto" panose="02000000000000000000" pitchFamily="2" charset="0"/>
                <a:ea typeface="Roboto" panose="02000000000000000000" pitchFamily="2" charset="0"/>
                <a:cs typeface="Roboto" panose="02000000000000000000" pitchFamily="2" charset="0"/>
              </a:rPr>
              <a:t>Customers value helpful staff, wide product selection (hardware, plants), and service.</a:t>
            </a:r>
          </a:p>
          <a:p>
            <a:pPr>
              <a:lnSpc>
                <a:spcPct val="150000"/>
              </a:lnSpc>
            </a:pPr>
            <a:r>
              <a:rPr lang="en-US" sz="2000" b="1" dirty="0">
                <a:latin typeface="Roboto" panose="02000000000000000000" pitchFamily="2" charset="0"/>
                <a:ea typeface="Roboto" panose="02000000000000000000" pitchFamily="2" charset="0"/>
                <a:cs typeface="Roboto" panose="02000000000000000000" pitchFamily="2" charset="0"/>
              </a:rPr>
              <a:t>Low Ratings: </a:t>
            </a:r>
          </a:p>
          <a:p>
            <a:pPr>
              <a:lnSpc>
                <a:spcPct val="150000"/>
              </a:lnSpc>
            </a:pPr>
            <a:r>
              <a:rPr lang="en-US" sz="2000" dirty="0">
                <a:latin typeface="Roboto" panose="02000000000000000000" pitchFamily="2" charset="0"/>
                <a:ea typeface="Roboto" panose="02000000000000000000" pitchFamily="2" charset="0"/>
                <a:cs typeface="Roboto" panose="02000000000000000000" pitchFamily="2" charset="0"/>
              </a:rPr>
              <a:t>Issues with delivery, furniture quality, and miscommunication.</a:t>
            </a:r>
          </a:p>
          <a:p>
            <a:pPr>
              <a:lnSpc>
                <a:spcPct val="150000"/>
              </a:lnSpc>
            </a:pPr>
            <a:r>
              <a:rPr lang="en-US" sz="2000" b="1" dirty="0">
                <a:solidFill>
                  <a:schemeClr val="tx2">
                    <a:lumMod val="75000"/>
                  </a:schemeClr>
                </a:solidFill>
                <a:latin typeface="Roboto" panose="02000000000000000000" pitchFamily="2" charset="0"/>
                <a:ea typeface="Roboto" panose="02000000000000000000" pitchFamily="2" charset="0"/>
                <a:cs typeface="Roboto" panose="02000000000000000000" pitchFamily="2" charset="0"/>
              </a:rPr>
              <a:t>Insight: Improving delivery service can boost ratings.</a:t>
            </a:r>
          </a:p>
        </p:txBody>
      </p:sp>
      <p:sp>
        <p:nvSpPr>
          <p:cNvPr id="11" name="TextBox 10">
            <a:extLst>
              <a:ext uri="{FF2B5EF4-FFF2-40B4-BE49-F238E27FC236}">
                <a16:creationId xmlns:a16="http://schemas.microsoft.com/office/drawing/2014/main" id="{B870E08F-6504-F338-76AA-534FA878C07E}"/>
              </a:ext>
            </a:extLst>
          </p:cNvPr>
          <p:cNvSpPr txBox="1"/>
          <p:nvPr/>
        </p:nvSpPr>
        <p:spPr>
          <a:xfrm>
            <a:off x="10425107" y="6194470"/>
            <a:ext cx="7343785" cy="3180358"/>
          </a:xfrm>
          <a:prstGeom prst="rect">
            <a:avLst/>
          </a:prstGeom>
          <a:noFill/>
        </p:spPr>
        <p:txBody>
          <a:bodyPr wrap="square">
            <a:spAutoFit/>
          </a:bodyPr>
          <a:lstStyle/>
          <a:p>
            <a:r>
              <a:rPr lang="en-US" sz="2400" b="1" dirty="0">
                <a:latin typeface="Roboto" panose="02000000000000000000" pitchFamily="2" charset="0"/>
                <a:ea typeface="Roboto" panose="02000000000000000000" pitchFamily="2" charset="0"/>
                <a:cs typeface="Roboto" panose="02000000000000000000" pitchFamily="2" charset="0"/>
              </a:rPr>
              <a:t>Books, Media &amp; Hobby Shops</a:t>
            </a:r>
          </a:p>
          <a:p>
            <a:pPr>
              <a:lnSpc>
                <a:spcPct val="150000"/>
              </a:lnSpc>
            </a:pPr>
            <a:r>
              <a:rPr lang="en-US" sz="2000" b="1" dirty="0">
                <a:latin typeface="Roboto" panose="02000000000000000000" pitchFamily="2" charset="0"/>
                <a:ea typeface="Roboto" panose="02000000000000000000" pitchFamily="2" charset="0"/>
                <a:cs typeface="Roboto" panose="02000000000000000000" pitchFamily="2" charset="0"/>
              </a:rPr>
              <a:t>High Ratings: </a:t>
            </a:r>
          </a:p>
          <a:p>
            <a:pPr marL="285750" indent="-285750">
              <a:lnSpc>
                <a:spcPct val="150000"/>
              </a:lnSpc>
              <a:buFont typeface="Arial" panose="020B0604020202020204" pitchFamily="34" charset="0"/>
              <a:buChar char="•"/>
            </a:pPr>
            <a:r>
              <a:rPr lang="en-US" sz="2000" dirty="0">
                <a:latin typeface="Roboto" panose="02000000000000000000" pitchFamily="2" charset="0"/>
                <a:ea typeface="Roboto" panose="02000000000000000000" pitchFamily="2" charset="0"/>
                <a:cs typeface="Roboto" panose="02000000000000000000" pitchFamily="2" charset="0"/>
              </a:rPr>
              <a:t>Customers enjoy book selection, bookstore atmosphere, and helpful staff.</a:t>
            </a:r>
          </a:p>
          <a:p>
            <a:pPr>
              <a:lnSpc>
                <a:spcPct val="150000"/>
              </a:lnSpc>
            </a:pPr>
            <a:r>
              <a:rPr lang="en-US" sz="2000" b="1" dirty="0">
                <a:latin typeface="Roboto" panose="02000000000000000000" pitchFamily="2" charset="0"/>
                <a:ea typeface="Roboto" panose="02000000000000000000" pitchFamily="2" charset="0"/>
                <a:cs typeface="Roboto" panose="02000000000000000000" pitchFamily="2" charset="0"/>
              </a:rPr>
              <a:t>Low Ratings: </a:t>
            </a:r>
          </a:p>
          <a:p>
            <a:pPr marL="285750" indent="-285750">
              <a:lnSpc>
                <a:spcPct val="150000"/>
              </a:lnSpc>
              <a:buFont typeface="Arial" panose="020B0604020202020204" pitchFamily="34" charset="0"/>
              <a:buChar char="•"/>
            </a:pPr>
            <a:r>
              <a:rPr lang="en-US" sz="2000" dirty="0">
                <a:latin typeface="Roboto" panose="02000000000000000000" pitchFamily="2" charset="0"/>
                <a:ea typeface="Roboto" panose="02000000000000000000" pitchFamily="2" charset="0"/>
                <a:cs typeface="Roboto" panose="02000000000000000000" pitchFamily="2" charset="0"/>
              </a:rPr>
              <a:t>Complaints about slow service and unhelpful staff.</a:t>
            </a:r>
          </a:p>
          <a:p>
            <a:pPr>
              <a:lnSpc>
                <a:spcPct val="150000"/>
              </a:lnSpc>
            </a:pPr>
            <a:r>
              <a:rPr lang="en-US" sz="2000" b="1" dirty="0">
                <a:solidFill>
                  <a:schemeClr val="tx2">
                    <a:lumMod val="75000"/>
                  </a:schemeClr>
                </a:solidFill>
                <a:latin typeface="Roboto" panose="02000000000000000000" pitchFamily="2" charset="0"/>
                <a:ea typeface="Roboto" panose="02000000000000000000" pitchFamily="2" charset="0"/>
                <a:cs typeface="Roboto" panose="02000000000000000000" pitchFamily="2" charset="0"/>
              </a:rPr>
              <a:t>Insight: Better customer assistance can enhance experience.</a:t>
            </a:r>
          </a:p>
        </p:txBody>
      </p:sp>
    </p:spTree>
    <p:extLst>
      <p:ext uri="{BB962C8B-B14F-4D97-AF65-F5344CB8AC3E}">
        <p14:creationId xmlns:p14="http://schemas.microsoft.com/office/powerpoint/2010/main" val="2034426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EEB0FB-D3C2-B5B6-8970-57B4DCD7222F}"/>
              </a:ext>
            </a:extLst>
          </p:cNvPr>
          <p:cNvPicPr>
            <a:picLocks noChangeAspect="1"/>
          </p:cNvPicPr>
          <p:nvPr/>
        </p:nvPicPr>
        <p:blipFill>
          <a:blip r:embed="rId3"/>
          <a:stretch>
            <a:fillRect/>
          </a:stretch>
        </p:blipFill>
        <p:spPr>
          <a:xfrm>
            <a:off x="7257" y="0"/>
            <a:ext cx="8831943" cy="6380666"/>
          </a:xfrm>
          <a:prstGeom prst="rect">
            <a:avLst/>
          </a:prstGeom>
        </p:spPr>
      </p:pic>
      <p:pic>
        <p:nvPicPr>
          <p:cNvPr id="6" name="Picture 5">
            <a:extLst>
              <a:ext uri="{FF2B5EF4-FFF2-40B4-BE49-F238E27FC236}">
                <a16:creationId xmlns:a16="http://schemas.microsoft.com/office/drawing/2014/main" id="{CADC6139-CCBF-DF23-E30F-D4CCADFECF86}"/>
              </a:ext>
            </a:extLst>
          </p:cNvPr>
          <p:cNvPicPr>
            <a:picLocks noChangeAspect="1"/>
          </p:cNvPicPr>
          <p:nvPr/>
        </p:nvPicPr>
        <p:blipFill>
          <a:blip r:embed="rId4"/>
          <a:stretch>
            <a:fillRect/>
          </a:stretch>
        </p:blipFill>
        <p:spPr>
          <a:xfrm>
            <a:off x="7237603" y="5143499"/>
            <a:ext cx="11043140" cy="5120773"/>
          </a:xfrm>
          <a:prstGeom prst="rect">
            <a:avLst/>
          </a:prstGeom>
        </p:spPr>
      </p:pic>
      <p:sp>
        <p:nvSpPr>
          <p:cNvPr id="8" name="TextBox 7">
            <a:extLst>
              <a:ext uri="{FF2B5EF4-FFF2-40B4-BE49-F238E27FC236}">
                <a16:creationId xmlns:a16="http://schemas.microsoft.com/office/drawing/2014/main" id="{F07B2CA7-6B33-AAF2-FF06-3BFEDC9FB628}"/>
              </a:ext>
            </a:extLst>
          </p:cNvPr>
          <p:cNvSpPr txBox="1"/>
          <p:nvPr/>
        </p:nvSpPr>
        <p:spPr>
          <a:xfrm>
            <a:off x="10025683" y="362747"/>
            <a:ext cx="7688943" cy="3785652"/>
          </a:xfrm>
          <a:prstGeom prst="rect">
            <a:avLst/>
          </a:prstGeom>
          <a:noFill/>
        </p:spPr>
        <p:txBody>
          <a:bodyPr wrap="square">
            <a:spAutoFit/>
          </a:bodyPr>
          <a:lstStyle/>
          <a:p>
            <a:pPr>
              <a:buFont typeface="Arial" panose="020B0604020202020204" pitchFamily="34" charset="0"/>
              <a:buChar char="•"/>
            </a:pPr>
            <a:r>
              <a:rPr lang="en-US" sz="2400" b="1" dirty="0">
                <a:latin typeface="Roboto" panose="02000000000000000000" pitchFamily="2" charset="0"/>
                <a:ea typeface="Roboto" panose="02000000000000000000" pitchFamily="2" charset="0"/>
                <a:cs typeface="Roboto" panose="02000000000000000000" pitchFamily="2" charset="0"/>
              </a:rPr>
              <a:t>Fashion &amp; Personal Goods Stores</a:t>
            </a:r>
            <a:r>
              <a:rPr lang="en-US" sz="2400" dirty="0">
                <a:latin typeface="Roboto" panose="02000000000000000000" pitchFamily="2" charset="0"/>
                <a:ea typeface="Roboto" panose="02000000000000000000" pitchFamily="2" charset="0"/>
                <a:cs typeface="Roboto" panose="02000000000000000000" pitchFamily="2" charset="0"/>
              </a:rPr>
              <a:t> are associated with Topic 0 (dresses, bridal), Topic 1 (staff, helpful), and Topic 2 (flowers, arrangements), </a:t>
            </a:r>
            <a:r>
              <a:rPr lang="en-US" sz="2400" b="1" dirty="0">
                <a:latin typeface="Roboto" panose="02000000000000000000" pitchFamily="2" charset="0"/>
                <a:ea typeface="Roboto" panose="02000000000000000000" pitchFamily="2" charset="0"/>
                <a:cs typeface="Roboto" panose="02000000000000000000" pitchFamily="2" charset="0"/>
              </a:rPr>
              <a:t>indicating a focus on customer service, clothing, and possibly floral products.</a:t>
            </a:r>
          </a:p>
          <a:p>
            <a:pPr>
              <a:buFont typeface="Arial" panose="020B0604020202020204" pitchFamily="34" charset="0"/>
              <a:buChar char="•"/>
            </a:pPr>
            <a:endParaRPr lang="en-US" sz="2400" dirty="0">
              <a:latin typeface="Roboto" panose="02000000000000000000" pitchFamily="2" charset="0"/>
              <a:ea typeface="Roboto" panose="02000000000000000000" pitchFamily="2" charset="0"/>
              <a:cs typeface="Roboto" panose="02000000000000000000" pitchFamily="2" charset="0"/>
            </a:endParaRPr>
          </a:p>
          <a:p>
            <a:pPr>
              <a:buFont typeface="Arial" panose="020B0604020202020204" pitchFamily="34" charset="0"/>
              <a:buChar char="•"/>
            </a:pPr>
            <a:r>
              <a:rPr lang="en-US" sz="2400" b="1" dirty="0">
                <a:latin typeface="Roboto" panose="02000000000000000000" pitchFamily="2" charset="0"/>
                <a:ea typeface="Roboto" panose="02000000000000000000" pitchFamily="2" charset="0"/>
                <a:cs typeface="Roboto" panose="02000000000000000000" pitchFamily="2" charset="0"/>
              </a:rPr>
              <a:t>Home Improvement &amp; Furniture Stores</a:t>
            </a:r>
            <a:r>
              <a:rPr lang="en-US" sz="2400" dirty="0">
                <a:latin typeface="Roboto" panose="02000000000000000000" pitchFamily="2" charset="0"/>
                <a:ea typeface="Roboto" panose="02000000000000000000" pitchFamily="2" charset="0"/>
                <a:cs typeface="Roboto" panose="02000000000000000000" pitchFamily="2" charset="0"/>
              </a:rPr>
              <a:t> have a strong association with Topic 4 (pharmacy, prescriptions) and Topic 6 (shoes, running, feet), suggesting discussions around </a:t>
            </a:r>
            <a:r>
              <a:rPr lang="en-US" sz="2400" b="1" dirty="0">
                <a:latin typeface="Roboto" panose="02000000000000000000" pitchFamily="2" charset="0"/>
                <a:ea typeface="Roboto" panose="02000000000000000000" pitchFamily="2" charset="0"/>
                <a:cs typeface="Roboto" panose="02000000000000000000" pitchFamily="2" charset="0"/>
              </a:rPr>
              <a:t>health-related items and footwear.</a:t>
            </a:r>
            <a:endParaRPr lang="en-US" sz="2400" dirty="0">
              <a:latin typeface="Roboto" panose="02000000000000000000" pitchFamily="2" charset="0"/>
              <a:ea typeface="Roboto" panose="02000000000000000000" pitchFamily="2" charset="0"/>
              <a:cs typeface="Roboto" panose="02000000000000000000" pitchFamily="2" charset="0"/>
            </a:endParaRPr>
          </a:p>
        </p:txBody>
      </p:sp>
      <p:sp>
        <p:nvSpPr>
          <p:cNvPr id="10" name="TextBox 9">
            <a:extLst>
              <a:ext uri="{FF2B5EF4-FFF2-40B4-BE49-F238E27FC236}">
                <a16:creationId xmlns:a16="http://schemas.microsoft.com/office/drawing/2014/main" id="{B173D131-B293-D74F-394A-3E648F99E5FD}"/>
              </a:ext>
            </a:extLst>
          </p:cNvPr>
          <p:cNvSpPr txBox="1"/>
          <p:nvPr/>
        </p:nvSpPr>
        <p:spPr>
          <a:xfrm>
            <a:off x="332714" y="6554886"/>
            <a:ext cx="6629400" cy="3416320"/>
          </a:xfrm>
          <a:prstGeom prst="rect">
            <a:avLst/>
          </a:prstGeom>
          <a:noFill/>
        </p:spPr>
        <p:txBody>
          <a:bodyPr wrap="square">
            <a:spAutoFit/>
          </a:bodyPr>
          <a:lstStyle/>
          <a:p>
            <a:pPr>
              <a:buFont typeface="Arial" panose="020B0604020202020204" pitchFamily="34" charset="0"/>
              <a:buChar char="•"/>
            </a:pPr>
            <a:r>
              <a:rPr lang="en-US" sz="2400" b="1" dirty="0">
                <a:latin typeface="Roboto" panose="02000000000000000000" pitchFamily="2" charset="0"/>
                <a:ea typeface="Roboto" panose="02000000000000000000" pitchFamily="2" charset="0"/>
                <a:cs typeface="Roboto" panose="02000000000000000000" pitchFamily="2" charset="0"/>
              </a:rPr>
              <a:t>Gifts, Florists &amp; Specialty Shops</a:t>
            </a:r>
            <a:r>
              <a:rPr lang="en-US" sz="2400" dirty="0">
                <a:latin typeface="Roboto" panose="02000000000000000000" pitchFamily="2" charset="0"/>
                <a:ea typeface="Roboto" panose="02000000000000000000" pitchFamily="2" charset="0"/>
                <a:cs typeface="Roboto" panose="02000000000000000000" pitchFamily="2" charset="0"/>
              </a:rPr>
              <a:t> are linked to </a:t>
            </a:r>
            <a:r>
              <a:rPr lang="en-US" sz="2400" b="1" dirty="0">
                <a:latin typeface="Roboto" panose="02000000000000000000" pitchFamily="2" charset="0"/>
                <a:ea typeface="Roboto" panose="02000000000000000000" pitchFamily="2" charset="0"/>
                <a:cs typeface="Roboto" panose="02000000000000000000" pitchFamily="2" charset="0"/>
              </a:rPr>
              <a:t>Topic 2 (flowers, bouquet, florist)</a:t>
            </a:r>
            <a:r>
              <a:rPr lang="en-US" sz="2400" dirty="0">
                <a:latin typeface="Roboto" panose="02000000000000000000" pitchFamily="2" charset="0"/>
                <a:ea typeface="Roboto" panose="02000000000000000000" pitchFamily="2" charset="0"/>
                <a:cs typeface="Roboto" panose="02000000000000000000" pitchFamily="2" charset="0"/>
              </a:rPr>
              <a:t>, which aligns well with their product offerings.</a:t>
            </a:r>
          </a:p>
          <a:p>
            <a:pPr>
              <a:buFont typeface="Arial" panose="020B0604020202020204" pitchFamily="34" charset="0"/>
              <a:buChar char="•"/>
            </a:pPr>
            <a:endParaRPr lang="en-US" sz="2400" dirty="0">
              <a:latin typeface="Roboto" panose="02000000000000000000" pitchFamily="2" charset="0"/>
              <a:ea typeface="Roboto" panose="02000000000000000000" pitchFamily="2" charset="0"/>
              <a:cs typeface="Roboto" panose="02000000000000000000" pitchFamily="2" charset="0"/>
            </a:endParaRPr>
          </a:p>
          <a:p>
            <a:pPr>
              <a:buFont typeface="Arial" panose="020B0604020202020204" pitchFamily="34" charset="0"/>
              <a:buChar char="•"/>
            </a:pPr>
            <a:r>
              <a:rPr lang="en-US" sz="2400" b="1" dirty="0">
                <a:latin typeface="Roboto" panose="02000000000000000000" pitchFamily="2" charset="0"/>
                <a:ea typeface="Roboto" panose="02000000000000000000" pitchFamily="2" charset="0"/>
                <a:cs typeface="Roboto" panose="02000000000000000000" pitchFamily="2" charset="0"/>
              </a:rPr>
              <a:t>Books, Media &amp; Hobby Shops</a:t>
            </a:r>
            <a:r>
              <a:rPr lang="en-US" sz="2400" dirty="0">
                <a:latin typeface="Roboto" panose="02000000000000000000" pitchFamily="2" charset="0"/>
                <a:ea typeface="Roboto" panose="02000000000000000000" pitchFamily="2" charset="0"/>
                <a:cs typeface="Roboto" panose="02000000000000000000" pitchFamily="2" charset="0"/>
              </a:rPr>
              <a:t> show some presence in Topic 1 (staff, helpful) and Topic 5 (plants, garden), </a:t>
            </a:r>
            <a:r>
              <a:rPr lang="en-US" sz="2400" b="1" dirty="0">
                <a:latin typeface="Roboto" panose="02000000000000000000" pitchFamily="2" charset="0"/>
                <a:ea typeface="Roboto" panose="02000000000000000000" pitchFamily="2" charset="0"/>
                <a:cs typeface="Roboto" panose="02000000000000000000" pitchFamily="2" charset="0"/>
              </a:rPr>
              <a:t>indicating that customer service and garden-related products </a:t>
            </a:r>
            <a:r>
              <a:rPr lang="en-US" sz="2400" dirty="0">
                <a:latin typeface="Roboto" panose="02000000000000000000" pitchFamily="2" charset="0"/>
                <a:ea typeface="Roboto" panose="02000000000000000000" pitchFamily="2" charset="0"/>
                <a:cs typeface="Roboto" panose="02000000000000000000" pitchFamily="2" charset="0"/>
              </a:rPr>
              <a:t>might be part of discussions.</a:t>
            </a:r>
          </a:p>
        </p:txBody>
      </p:sp>
    </p:spTree>
    <p:extLst>
      <p:ext uri="{BB962C8B-B14F-4D97-AF65-F5344CB8AC3E}">
        <p14:creationId xmlns:p14="http://schemas.microsoft.com/office/powerpoint/2010/main" val="21351370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C183D7F6-B498-43B3-948B-1728B52AA6E4}">
                <adec:decorative xmlns:adec="http://schemas.microsoft.com/office/drawing/2017/decorative" val="1"/>
              </a:ext>
            </a:extLst>
          </p:cNvPr>
          <p:cNvSpPr/>
          <p:nvPr/>
        </p:nvSpPr>
        <p:spPr>
          <a:xfrm>
            <a:off x="-314784" y="0"/>
            <a:ext cx="5029200" cy="10296073"/>
          </a:xfrm>
          <a:prstGeom prst="rect">
            <a:avLst/>
          </a:prstGeom>
          <a:solidFill>
            <a:srgbClr val="EBEBEB"/>
          </a:solidFill>
        </p:spPr>
      </p:sp>
      <p:sp>
        <p:nvSpPr>
          <p:cNvPr id="3" name="Freeform 3" descr="two bottles of nail polish sitting on top of a cloth"/>
          <p:cNvSpPr/>
          <p:nvPr/>
        </p:nvSpPr>
        <p:spPr>
          <a:xfrm>
            <a:off x="1028700" y="1028700"/>
            <a:ext cx="6457032" cy="8229600"/>
          </a:xfrm>
          <a:custGeom>
            <a:avLst/>
            <a:gdLst/>
            <a:ahLst/>
            <a:cxnLst/>
            <a:rect l="l" t="t" r="r" b="b"/>
            <a:pathLst>
              <a:path w="6457032" h="8229600">
                <a:moveTo>
                  <a:pt x="0" y="0"/>
                </a:moveTo>
                <a:lnTo>
                  <a:pt x="6457032" y="0"/>
                </a:lnTo>
                <a:lnTo>
                  <a:pt x="6457032" y="8229600"/>
                </a:lnTo>
                <a:lnTo>
                  <a:pt x="0" y="8229600"/>
                </a:lnTo>
                <a:lnTo>
                  <a:pt x="0" y="0"/>
                </a:lnTo>
                <a:close/>
              </a:path>
            </a:pathLst>
          </a:custGeom>
          <a:blipFill>
            <a:blip r:embed="rId2"/>
            <a:stretch>
              <a:fillRect l="-45588" r="-45588"/>
            </a:stretch>
          </a:blipFill>
        </p:spPr>
      </p:sp>
      <p:sp>
        <p:nvSpPr>
          <p:cNvPr id="5" name="TextBox 5"/>
          <p:cNvSpPr txBox="1"/>
          <p:nvPr/>
        </p:nvSpPr>
        <p:spPr>
          <a:xfrm>
            <a:off x="9469846" y="4229100"/>
            <a:ext cx="7826743" cy="2253759"/>
          </a:xfrm>
          <a:prstGeom prst="rect">
            <a:avLst/>
          </a:prstGeom>
        </p:spPr>
        <p:txBody>
          <a:bodyPr wrap="square" lIns="0" tIns="0" rIns="0" bIns="0" rtlCol="0" anchor="t">
            <a:spAutoFit/>
          </a:bodyPr>
          <a:lstStyle/>
          <a:p>
            <a:pPr marL="0" lvl="0" indent="0" algn="l">
              <a:lnSpc>
                <a:spcPts val="9100"/>
              </a:lnSpc>
              <a:spcBef>
                <a:spcPct val="0"/>
              </a:spcBef>
            </a:pPr>
            <a:r>
              <a:rPr lang="en-US" sz="6000" b="1" i="0" dirty="0">
                <a:solidFill>
                  <a:srgbClr val="2D3B45"/>
                </a:solidFill>
                <a:effectLst/>
                <a:latin typeface="Roboto" panose="02000000000000000000" pitchFamily="2" charset="0"/>
              </a:rPr>
              <a:t>Business Insights</a:t>
            </a:r>
          </a:p>
          <a:p>
            <a:pPr marL="0" lvl="0" indent="0" algn="l">
              <a:lnSpc>
                <a:spcPts val="9100"/>
              </a:lnSpc>
              <a:spcBef>
                <a:spcPct val="0"/>
              </a:spcBef>
            </a:pPr>
            <a:r>
              <a:rPr lang="en-US" sz="6000" b="1" u="none" spc="-70" dirty="0">
                <a:solidFill>
                  <a:srgbClr val="2D3B45"/>
                </a:solidFill>
                <a:latin typeface="Roboto" panose="02000000000000000000" pitchFamily="2" charset="0"/>
                <a:ea typeface="Roboto"/>
                <a:cs typeface="Roboto"/>
                <a:sym typeface="Roboto"/>
              </a:rPr>
              <a:t>&amp; Recommendations</a:t>
            </a:r>
            <a:endParaRPr lang="en-US" sz="6000" b="1" u="none" spc="-70" dirty="0">
              <a:solidFill>
                <a:srgbClr val="0E0E0E"/>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DE0D1-013B-A091-7F5A-13CD941B243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5F1F441-6F6A-CA3C-69A8-2FE9D3EF2961}"/>
              </a:ext>
            </a:extLst>
          </p:cNvPr>
          <p:cNvSpPr txBox="1"/>
          <p:nvPr/>
        </p:nvSpPr>
        <p:spPr>
          <a:xfrm>
            <a:off x="990600" y="967998"/>
            <a:ext cx="8610600" cy="8351004"/>
          </a:xfrm>
          <a:prstGeom prst="rect">
            <a:avLst/>
          </a:prstGeom>
          <a:noFill/>
        </p:spPr>
        <p:txBody>
          <a:bodyPr wrap="square">
            <a:spAutoFit/>
          </a:bodyPr>
          <a:lstStyle/>
          <a:p>
            <a:pPr>
              <a:lnSpc>
                <a:spcPct val="150000"/>
              </a:lnSpc>
              <a:buFont typeface="+mj-lt"/>
              <a:buAutoNum type="arabicPeriod"/>
            </a:pPr>
            <a:r>
              <a:rPr lang="en-US" sz="2000" b="1" dirty="0">
                <a:latin typeface="Roboto" panose="02000000000000000000" pitchFamily="2" charset="0"/>
                <a:ea typeface="Roboto" panose="02000000000000000000" pitchFamily="2" charset="0"/>
                <a:cs typeface="Roboto" panose="02000000000000000000" pitchFamily="2" charset="0"/>
              </a:rPr>
              <a:t>Customer Service is a Critical Factor Across Stores</a:t>
            </a:r>
          </a:p>
          <a:p>
            <a:pPr>
              <a:lnSpc>
                <a:spcPct val="150000"/>
              </a:lnSpc>
              <a:buFont typeface="+mj-lt"/>
              <a:buAutoNum type="arabicPeriod"/>
            </a:pPr>
            <a:endParaRPr lang="en-US" sz="2000" dirty="0">
              <a:latin typeface="Roboto" panose="02000000000000000000" pitchFamily="2" charset="0"/>
              <a:ea typeface="Roboto" panose="02000000000000000000" pitchFamily="2" charset="0"/>
              <a:cs typeface="Roboto" panose="02000000000000000000" pitchFamily="2" charset="0"/>
            </a:endParaRPr>
          </a:p>
          <a:p>
            <a:pPr>
              <a:lnSpc>
                <a:spcPct val="150000"/>
              </a:lnSpc>
              <a:buFont typeface="+mj-lt"/>
              <a:buAutoNum type="arabicPeriod"/>
            </a:pPr>
            <a:r>
              <a:rPr lang="en-US" sz="2000" b="1" dirty="0">
                <a:latin typeface="Roboto" panose="02000000000000000000" pitchFamily="2" charset="0"/>
                <a:ea typeface="Roboto" panose="02000000000000000000" pitchFamily="2" charset="0"/>
                <a:cs typeface="Roboto" panose="02000000000000000000" pitchFamily="2" charset="0"/>
              </a:rPr>
              <a:t>Delivery &amp; Logistics Issues in Furniture Stores</a:t>
            </a:r>
            <a:endParaRPr lang="en-US" sz="2000" dirty="0">
              <a:latin typeface="Roboto" panose="02000000000000000000" pitchFamily="2" charset="0"/>
              <a:ea typeface="Roboto" panose="02000000000000000000" pitchFamily="2" charset="0"/>
              <a:cs typeface="Roboto" panose="02000000000000000000" pitchFamily="2" charset="0"/>
            </a:endParaRPr>
          </a:p>
          <a:p>
            <a:pPr marL="742950" lvl="1" indent="-285750">
              <a:lnSpc>
                <a:spcPct val="150000"/>
              </a:lnSpc>
              <a:buFont typeface="+mj-lt"/>
              <a:buAutoNum type="arabicPeriod"/>
            </a:pPr>
            <a:r>
              <a:rPr lang="en-US" sz="2000" b="1" dirty="0">
                <a:latin typeface="Roboto" panose="02000000000000000000" pitchFamily="2" charset="0"/>
                <a:ea typeface="Roboto" panose="02000000000000000000" pitchFamily="2" charset="0"/>
                <a:cs typeface="Roboto" panose="02000000000000000000" pitchFamily="2" charset="0"/>
              </a:rPr>
              <a:t>Topic 7 ("couch," "furniture," "delivery")</a:t>
            </a:r>
            <a:r>
              <a:rPr lang="en-US" sz="2000" dirty="0">
                <a:latin typeface="Roboto" panose="02000000000000000000" pitchFamily="2" charset="0"/>
                <a:ea typeface="Roboto" panose="02000000000000000000" pitchFamily="2" charset="0"/>
                <a:cs typeface="Roboto" panose="02000000000000000000" pitchFamily="2" charset="0"/>
              </a:rPr>
              <a:t> is strongly associated with </a:t>
            </a:r>
            <a:r>
              <a:rPr lang="en-US" sz="2000" b="1" dirty="0">
                <a:latin typeface="Roboto" panose="02000000000000000000" pitchFamily="2" charset="0"/>
                <a:ea typeface="Roboto" panose="02000000000000000000" pitchFamily="2" charset="0"/>
                <a:cs typeface="Roboto" panose="02000000000000000000" pitchFamily="2" charset="0"/>
              </a:rPr>
              <a:t>Home Improvement &amp; Furniture Stores</a:t>
            </a:r>
            <a:r>
              <a:rPr lang="en-US" sz="2000" dirty="0">
                <a:latin typeface="Roboto" panose="02000000000000000000" pitchFamily="2" charset="0"/>
                <a:ea typeface="Roboto" panose="02000000000000000000" pitchFamily="2" charset="0"/>
                <a:cs typeface="Roboto" panose="02000000000000000000" pitchFamily="2" charset="0"/>
              </a:rPr>
              <a:t>.</a:t>
            </a:r>
          </a:p>
          <a:p>
            <a:pPr marL="742950" lvl="1" indent="-285750">
              <a:lnSpc>
                <a:spcPct val="150000"/>
              </a:lnSpc>
              <a:buFont typeface="+mj-lt"/>
              <a:buAutoNum type="arabicPeriod"/>
            </a:pPr>
            <a:r>
              <a:rPr lang="en-US" sz="2000" dirty="0">
                <a:latin typeface="Roboto" panose="02000000000000000000" pitchFamily="2" charset="0"/>
                <a:ea typeface="Roboto" panose="02000000000000000000" pitchFamily="2" charset="0"/>
                <a:cs typeface="Roboto" panose="02000000000000000000" pitchFamily="2" charset="0"/>
              </a:rPr>
              <a:t>This matches our earlier observation that </a:t>
            </a:r>
            <a:r>
              <a:rPr lang="en-US" sz="2000" b="1" dirty="0">
                <a:latin typeface="Roboto" panose="02000000000000000000" pitchFamily="2" charset="0"/>
                <a:ea typeface="Roboto" panose="02000000000000000000" pitchFamily="2" charset="0"/>
                <a:cs typeface="Roboto" panose="02000000000000000000" pitchFamily="2" charset="0"/>
              </a:rPr>
              <a:t>delivery problems contribute to negative reviews in furniture stores</a:t>
            </a:r>
            <a:r>
              <a:rPr lang="en-US" sz="2000" dirty="0">
                <a:latin typeface="Roboto" panose="02000000000000000000" pitchFamily="2" charset="0"/>
                <a:ea typeface="Roboto" panose="02000000000000000000" pitchFamily="2" charset="0"/>
                <a:cs typeface="Roboto" panose="02000000000000000000" pitchFamily="2" charset="0"/>
              </a:rPr>
              <a:t>.</a:t>
            </a:r>
          </a:p>
          <a:p>
            <a:pPr marL="742950" lvl="1" indent="-285750">
              <a:lnSpc>
                <a:spcPct val="150000"/>
              </a:lnSpc>
              <a:buFont typeface="+mj-lt"/>
              <a:buAutoNum type="arabicPeriod"/>
            </a:pPr>
            <a:endParaRPr lang="en-US" sz="2000" dirty="0">
              <a:latin typeface="Roboto" panose="02000000000000000000" pitchFamily="2" charset="0"/>
              <a:ea typeface="Roboto" panose="02000000000000000000" pitchFamily="2" charset="0"/>
              <a:cs typeface="Roboto" panose="02000000000000000000" pitchFamily="2" charset="0"/>
            </a:endParaRPr>
          </a:p>
          <a:p>
            <a:pPr>
              <a:lnSpc>
                <a:spcPct val="150000"/>
              </a:lnSpc>
              <a:buFont typeface="+mj-lt"/>
              <a:buAutoNum type="arabicPeriod"/>
            </a:pPr>
            <a:r>
              <a:rPr lang="en-US" sz="2000" b="1" dirty="0">
                <a:latin typeface="Roboto" panose="02000000000000000000" pitchFamily="2" charset="0"/>
                <a:ea typeface="Roboto" panose="02000000000000000000" pitchFamily="2" charset="0"/>
                <a:cs typeface="Roboto" panose="02000000000000000000" pitchFamily="2" charset="0"/>
              </a:rPr>
              <a:t>Fashion Stores Are Highly Associated with Clothing &amp; Shopping Experience</a:t>
            </a:r>
            <a:endParaRPr lang="en-US" sz="2000" dirty="0">
              <a:latin typeface="Roboto" panose="02000000000000000000" pitchFamily="2" charset="0"/>
              <a:ea typeface="Roboto" panose="02000000000000000000" pitchFamily="2" charset="0"/>
              <a:cs typeface="Roboto" panose="02000000000000000000" pitchFamily="2" charset="0"/>
            </a:endParaRPr>
          </a:p>
          <a:p>
            <a:pPr marL="742950" lvl="1" indent="-285750">
              <a:lnSpc>
                <a:spcPct val="150000"/>
              </a:lnSpc>
              <a:buFont typeface="+mj-lt"/>
              <a:buAutoNum type="arabicPeriod"/>
            </a:pPr>
            <a:r>
              <a:rPr lang="en-US" sz="2000" dirty="0">
                <a:latin typeface="Roboto" panose="02000000000000000000" pitchFamily="2" charset="0"/>
                <a:ea typeface="Roboto" panose="02000000000000000000" pitchFamily="2" charset="0"/>
                <a:cs typeface="Roboto" panose="02000000000000000000" pitchFamily="2" charset="0"/>
              </a:rPr>
              <a:t>This suggests that </a:t>
            </a:r>
            <a:r>
              <a:rPr lang="en-US" sz="2000" b="1" dirty="0">
                <a:latin typeface="Roboto" panose="02000000000000000000" pitchFamily="2" charset="0"/>
                <a:ea typeface="Roboto" panose="02000000000000000000" pitchFamily="2" charset="0"/>
                <a:cs typeface="Roboto" panose="02000000000000000000" pitchFamily="2" charset="0"/>
              </a:rPr>
              <a:t>fashion-related terms dominate customer discussions</a:t>
            </a:r>
            <a:r>
              <a:rPr lang="en-US" sz="2000" dirty="0">
                <a:latin typeface="Roboto" panose="02000000000000000000" pitchFamily="2" charset="0"/>
                <a:ea typeface="Roboto" panose="02000000000000000000" pitchFamily="2" charset="0"/>
                <a:cs typeface="Roboto" panose="02000000000000000000" pitchFamily="2" charset="0"/>
              </a:rPr>
              <a:t>, supporting the idea that product variety and style trends are important.</a:t>
            </a:r>
          </a:p>
          <a:p>
            <a:pPr lvl="1">
              <a:lnSpc>
                <a:spcPct val="150000"/>
              </a:lnSpc>
            </a:pPr>
            <a:endParaRPr lang="en-US" sz="2000" dirty="0">
              <a:latin typeface="Roboto" panose="02000000000000000000" pitchFamily="2" charset="0"/>
              <a:ea typeface="Roboto" panose="02000000000000000000" pitchFamily="2" charset="0"/>
              <a:cs typeface="Roboto" panose="02000000000000000000" pitchFamily="2" charset="0"/>
            </a:endParaRPr>
          </a:p>
          <a:p>
            <a:pPr>
              <a:lnSpc>
                <a:spcPct val="150000"/>
              </a:lnSpc>
              <a:buFont typeface="+mj-lt"/>
              <a:buAutoNum type="arabicPeriod"/>
            </a:pPr>
            <a:r>
              <a:rPr lang="en-US" sz="2000" b="1" dirty="0">
                <a:latin typeface="Roboto" panose="02000000000000000000" pitchFamily="2" charset="0"/>
                <a:ea typeface="Roboto" panose="02000000000000000000" pitchFamily="2" charset="0"/>
                <a:cs typeface="Roboto" panose="02000000000000000000" pitchFamily="2" charset="0"/>
              </a:rPr>
              <a:t>Florists &amp; Gift Shops Focus on Product Presentation</a:t>
            </a:r>
            <a:endParaRPr lang="en-US" sz="2000" dirty="0">
              <a:latin typeface="Roboto" panose="02000000000000000000" pitchFamily="2" charset="0"/>
              <a:ea typeface="Roboto" panose="02000000000000000000" pitchFamily="2" charset="0"/>
              <a:cs typeface="Roboto" panose="02000000000000000000" pitchFamily="2" charset="0"/>
            </a:endParaRPr>
          </a:p>
          <a:p>
            <a:pPr marL="742950" lvl="1" indent="-285750">
              <a:lnSpc>
                <a:spcPct val="150000"/>
              </a:lnSpc>
              <a:buFont typeface="+mj-lt"/>
              <a:buAutoNum type="arabicPeriod"/>
            </a:pPr>
            <a:r>
              <a:rPr lang="en-US" sz="2000" b="1" dirty="0">
                <a:latin typeface="Roboto" panose="02000000000000000000" pitchFamily="2" charset="0"/>
                <a:ea typeface="Roboto" panose="02000000000000000000" pitchFamily="2" charset="0"/>
                <a:cs typeface="Roboto" panose="02000000000000000000" pitchFamily="2" charset="0"/>
              </a:rPr>
              <a:t>Topic 2 ("flowers," "florist," "arrangement")</a:t>
            </a:r>
            <a:r>
              <a:rPr lang="en-US" sz="2000" dirty="0">
                <a:latin typeface="Roboto" panose="02000000000000000000" pitchFamily="2" charset="0"/>
                <a:ea typeface="Roboto" panose="02000000000000000000" pitchFamily="2" charset="0"/>
                <a:cs typeface="Roboto" panose="02000000000000000000" pitchFamily="2" charset="0"/>
              </a:rPr>
              <a:t> aligns with </a:t>
            </a:r>
            <a:r>
              <a:rPr lang="en-US" sz="2000" b="1" dirty="0">
                <a:latin typeface="Roboto" panose="02000000000000000000" pitchFamily="2" charset="0"/>
                <a:ea typeface="Roboto" panose="02000000000000000000" pitchFamily="2" charset="0"/>
                <a:cs typeface="Roboto" panose="02000000000000000000" pitchFamily="2" charset="0"/>
              </a:rPr>
              <a:t>Gifts, Florists &amp; Specialty Shops</a:t>
            </a:r>
            <a:r>
              <a:rPr lang="en-US" sz="2000" dirty="0">
                <a:latin typeface="Roboto" panose="02000000000000000000" pitchFamily="2" charset="0"/>
                <a:ea typeface="Roboto" panose="02000000000000000000" pitchFamily="2" charset="0"/>
                <a:cs typeface="Roboto" panose="02000000000000000000" pitchFamily="2" charset="0"/>
              </a:rPr>
              <a:t>, showing that </a:t>
            </a:r>
            <a:r>
              <a:rPr lang="en-US" sz="2000" b="1" dirty="0">
                <a:latin typeface="Roboto" panose="02000000000000000000" pitchFamily="2" charset="0"/>
                <a:ea typeface="Roboto" panose="02000000000000000000" pitchFamily="2" charset="0"/>
                <a:cs typeface="Roboto" panose="02000000000000000000" pitchFamily="2" charset="0"/>
              </a:rPr>
              <a:t>floral arrangements and presentation are key drivers of customer sentiment</a:t>
            </a:r>
            <a:r>
              <a:rPr lang="en-US" sz="2000" dirty="0">
                <a:latin typeface="Roboto" panose="02000000000000000000" pitchFamily="2" charset="0"/>
                <a:ea typeface="Roboto" panose="02000000000000000000" pitchFamily="2" charset="0"/>
                <a:cs typeface="Roboto" panose="02000000000000000000" pitchFamily="2" charset="0"/>
              </a:rPr>
              <a:t>.</a:t>
            </a:r>
          </a:p>
        </p:txBody>
      </p:sp>
      <p:sp>
        <p:nvSpPr>
          <p:cNvPr id="2" name="Freeform 2" descr="a person holding a beige tote bag in front of a blue wall">
            <a:extLst>
              <a:ext uri="{FF2B5EF4-FFF2-40B4-BE49-F238E27FC236}">
                <a16:creationId xmlns:a16="http://schemas.microsoft.com/office/drawing/2014/main" id="{CE10E505-090E-2996-4544-B36016A652BF}"/>
              </a:ext>
            </a:extLst>
          </p:cNvPr>
          <p:cNvSpPr/>
          <p:nvPr/>
        </p:nvSpPr>
        <p:spPr>
          <a:xfrm>
            <a:off x="10179978" y="0"/>
            <a:ext cx="8108022" cy="10287000"/>
          </a:xfrm>
          <a:custGeom>
            <a:avLst/>
            <a:gdLst/>
            <a:ahLst/>
            <a:cxnLst/>
            <a:rect l="l" t="t" r="r" b="b"/>
            <a:pathLst>
              <a:path w="8108022" h="10287000">
                <a:moveTo>
                  <a:pt x="0" y="0"/>
                </a:moveTo>
                <a:lnTo>
                  <a:pt x="8108022" y="0"/>
                </a:lnTo>
                <a:lnTo>
                  <a:pt x="8108022" y="10287000"/>
                </a:lnTo>
                <a:lnTo>
                  <a:pt x="0" y="10287000"/>
                </a:lnTo>
                <a:lnTo>
                  <a:pt x="0" y="0"/>
                </a:lnTo>
                <a:close/>
              </a:path>
            </a:pathLst>
          </a:custGeom>
          <a:blipFill>
            <a:blip r:embed="rId3"/>
            <a:stretch>
              <a:fillRect t="-4703" b="-4703"/>
            </a:stretch>
          </a:blipFill>
        </p:spPr>
      </p:sp>
    </p:spTree>
    <p:extLst>
      <p:ext uri="{BB962C8B-B14F-4D97-AF65-F5344CB8AC3E}">
        <p14:creationId xmlns:p14="http://schemas.microsoft.com/office/powerpoint/2010/main" val="20845504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5518F-1FAE-DB5F-056E-714957DF5A27}"/>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7D8E438-8D35-3BB0-0892-DA9A5F6E442C}"/>
              </a:ext>
            </a:extLst>
          </p:cNvPr>
          <p:cNvSpPr txBox="1"/>
          <p:nvPr/>
        </p:nvSpPr>
        <p:spPr>
          <a:xfrm>
            <a:off x="914400" y="800100"/>
            <a:ext cx="16611600" cy="5570756"/>
          </a:xfrm>
          <a:prstGeom prst="rect">
            <a:avLst/>
          </a:prstGeom>
          <a:noFill/>
        </p:spPr>
        <p:txBody>
          <a:bodyPr wrap="square">
            <a:spAutoFit/>
          </a:bodyPr>
          <a:lstStyle/>
          <a:p>
            <a:pPr>
              <a:lnSpc>
                <a:spcPct val="150000"/>
              </a:lnSpc>
            </a:pPr>
            <a:r>
              <a:rPr lang="en-US" sz="2400" b="1" dirty="0">
                <a:latin typeface="Roboto" panose="02000000000000000000" pitchFamily="2" charset="0"/>
                <a:ea typeface="Roboto" panose="02000000000000000000" pitchFamily="2" charset="0"/>
                <a:cs typeface="Roboto" panose="02000000000000000000" pitchFamily="2" charset="0"/>
              </a:rPr>
              <a:t>5. Bookstores Have Minimal Distinct Topics</a:t>
            </a:r>
            <a:endParaRPr lang="en-US" sz="2400" dirty="0">
              <a:latin typeface="Roboto" panose="02000000000000000000" pitchFamily="2" charset="0"/>
              <a:ea typeface="Roboto" panose="02000000000000000000" pitchFamily="2" charset="0"/>
              <a:cs typeface="Roboto" panose="02000000000000000000" pitchFamily="2" charset="0"/>
            </a:endParaRPr>
          </a:p>
          <a:p>
            <a:pPr marL="742950" lvl="1" indent="-285750">
              <a:lnSpc>
                <a:spcPct val="150000"/>
              </a:lnSpc>
              <a:buFont typeface="+mj-lt"/>
              <a:buAutoNum type="arabicPeriod"/>
            </a:pPr>
            <a:r>
              <a:rPr lang="en-US" sz="2400" dirty="0">
                <a:latin typeface="Roboto" panose="02000000000000000000" pitchFamily="2" charset="0"/>
                <a:ea typeface="Roboto" panose="02000000000000000000" pitchFamily="2" charset="0"/>
                <a:cs typeface="Roboto" panose="02000000000000000000" pitchFamily="2" charset="0"/>
              </a:rPr>
              <a:t>The </a:t>
            </a:r>
            <a:r>
              <a:rPr lang="en-US" sz="2400" b="1" dirty="0">
                <a:latin typeface="Roboto" panose="02000000000000000000" pitchFamily="2" charset="0"/>
                <a:ea typeface="Roboto" panose="02000000000000000000" pitchFamily="2" charset="0"/>
                <a:cs typeface="Roboto" panose="02000000000000000000" pitchFamily="2" charset="0"/>
              </a:rPr>
              <a:t>Books, Media &amp; Hobby Shops</a:t>
            </a:r>
            <a:r>
              <a:rPr lang="en-US" sz="2400" dirty="0">
                <a:latin typeface="Roboto" panose="02000000000000000000" pitchFamily="2" charset="0"/>
                <a:ea typeface="Roboto" panose="02000000000000000000" pitchFamily="2" charset="0"/>
                <a:cs typeface="Roboto" panose="02000000000000000000" pitchFamily="2" charset="0"/>
              </a:rPr>
              <a:t> category </a:t>
            </a:r>
            <a:r>
              <a:rPr lang="en-US" sz="2400" b="1" dirty="0">
                <a:latin typeface="Roboto" panose="02000000000000000000" pitchFamily="2" charset="0"/>
                <a:ea typeface="Roboto" panose="02000000000000000000" pitchFamily="2" charset="0"/>
                <a:cs typeface="Roboto" panose="02000000000000000000" pitchFamily="2" charset="0"/>
              </a:rPr>
              <a:t>lacks strong topic associations</a:t>
            </a:r>
            <a:r>
              <a:rPr lang="en-US" sz="2400" dirty="0">
                <a:latin typeface="Roboto" panose="02000000000000000000" pitchFamily="2" charset="0"/>
                <a:ea typeface="Roboto" panose="02000000000000000000" pitchFamily="2" charset="0"/>
                <a:cs typeface="Roboto" panose="02000000000000000000" pitchFamily="2" charset="0"/>
              </a:rPr>
              <a:t>, except for </a:t>
            </a:r>
            <a:r>
              <a:rPr lang="en-US" sz="2400" b="1" dirty="0">
                <a:latin typeface="Roboto" panose="02000000000000000000" pitchFamily="2" charset="0"/>
                <a:ea typeface="Roboto" panose="02000000000000000000" pitchFamily="2" charset="0"/>
                <a:cs typeface="Roboto" panose="02000000000000000000" pitchFamily="2" charset="0"/>
              </a:rPr>
              <a:t>a small presence in Topic 1 (customer service)</a:t>
            </a:r>
            <a:r>
              <a:rPr lang="en-US" sz="2400" dirty="0">
                <a:latin typeface="Roboto" panose="02000000000000000000" pitchFamily="2" charset="0"/>
                <a:ea typeface="Roboto" panose="02000000000000000000" pitchFamily="2" charset="0"/>
                <a:cs typeface="Roboto" panose="02000000000000000000" pitchFamily="2" charset="0"/>
              </a:rPr>
              <a:t>.</a:t>
            </a:r>
          </a:p>
          <a:p>
            <a:pPr marL="742950" lvl="1" indent="-285750">
              <a:lnSpc>
                <a:spcPct val="150000"/>
              </a:lnSpc>
              <a:buFont typeface="+mj-lt"/>
              <a:buAutoNum type="arabicPeriod"/>
            </a:pPr>
            <a:r>
              <a:rPr lang="en-US" sz="2400" dirty="0">
                <a:latin typeface="Roboto" panose="02000000000000000000" pitchFamily="2" charset="0"/>
                <a:ea typeface="Roboto" panose="02000000000000000000" pitchFamily="2" charset="0"/>
                <a:cs typeface="Roboto" panose="02000000000000000000" pitchFamily="2" charset="0"/>
              </a:rPr>
              <a:t>This suggests that bookstore reviews may be more general and </a:t>
            </a:r>
            <a:r>
              <a:rPr lang="en-US" sz="2400" b="1" dirty="0">
                <a:latin typeface="Roboto" panose="02000000000000000000" pitchFamily="2" charset="0"/>
                <a:ea typeface="Roboto" panose="02000000000000000000" pitchFamily="2" charset="0"/>
                <a:cs typeface="Roboto" panose="02000000000000000000" pitchFamily="2" charset="0"/>
              </a:rPr>
              <a:t>less issue-specific compared to other store types.</a:t>
            </a:r>
          </a:p>
          <a:p>
            <a:pPr marL="742950" lvl="1" indent="-285750">
              <a:lnSpc>
                <a:spcPct val="150000"/>
              </a:lnSpc>
              <a:buFont typeface="+mj-lt"/>
              <a:buAutoNum type="arabicPeriod"/>
            </a:pPr>
            <a:endParaRPr lang="en-US" sz="2400" b="1" dirty="0">
              <a:latin typeface="Roboto" panose="02000000000000000000" pitchFamily="2" charset="0"/>
              <a:ea typeface="Roboto" panose="02000000000000000000" pitchFamily="2" charset="0"/>
              <a:cs typeface="Roboto" panose="02000000000000000000" pitchFamily="2" charset="0"/>
            </a:endParaRPr>
          </a:p>
          <a:p>
            <a:pPr>
              <a:lnSpc>
                <a:spcPct val="150000"/>
              </a:lnSpc>
            </a:pPr>
            <a:r>
              <a:rPr lang="en-US" sz="2400" b="1" dirty="0">
                <a:latin typeface="Roboto" panose="02000000000000000000" pitchFamily="2" charset="0"/>
                <a:ea typeface="Roboto" panose="02000000000000000000" pitchFamily="2" charset="0"/>
                <a:cs typeface="Roboto" panose="02000000000000000000" pitchFamily="2" charset="0"/>
              </a:rPr>
              <a:t>6. Unexpected Pharmacy Mentions in Home Improvement Stores</a:t>
            </a:r>
            <a:endParaRPr lang="en-US" sz="2400" dirty="0">
              <a:latin typeface="Roboto" panose="02000000000000000000" pitchFamily="2" charset="0"/>
              <a:ea typeface="Roboto" panose="02000000000000000000" pitchFamily="2" charset="0"/>
              <a:cs typeface="Roboto" panose="02000000000000000000" pitchFamily="2" charset="0"/>
            </a:endParaRPr>
          </a:p>
          <a:p>
            <a:pPr marL="742950" lvl="1" indent="-285750">
              <a:lnSpc>
                <a:spcPct val="150000"/>
              </a:lnSpc>
              <a:buFont typeface="+mj-lt"/>
              <a:buAutoNum type="arabicPeriod"/>
            </a:pPr>
            <a:r>
              <a:rPr lang="en-US" sz="2400" b="1" dirty="0">
                <a:latin typeface="Roboto" panose="02000000000000000000" pitchFamily="2" charset="0"/>
                <a:ea typeface="Roboto" panose="02000000000000000000" pitchFamily="2" charset="0"/>
                <a:cs typeface="Roboto" panose="02000000000000000000" pitchFamily="2" charset="0"/>
              </a:rPr>
              <a:t>Topic 4 ("pharmacy," "prescriptions")</a:t>
            </a:r>
            <a:r>
              <a:rPr lang="en-US" sz="2400" dirty="0">
                <a:latin typeface="Roboto" panose="02000000000000000000" pitchFamily="2" charset="0"/>
                <a:ea typeface="Roboto" panose="02000000000000000000" pitchFamily="2" charset="0"/>
                <a:cs typeface="Roboto" panose="02000000000000000000" pitchFamily="2" charset="0"/>
              </a:rPr>
              <a:t> is strongly present in </a:t>
            </a:r>
            <a:r>
              <a:rPr lang="en-US" sz="2400" b="1" dirty="0">
                <a:latin typeface="Roboto" panose="02000000000000000000" pitchFamily="2" charset="0"/>
                <a:ea typeface="Roboto" panose="02000000000000000000" pitchFamily="2" charset="0"/>
                <a:cs typeface="Roboto" panose="02000000000000000000" pitchFamily="2" charset="0"/>
              </a:rPr>
              <a:t>Home Improvement &amp; Furniture Stores</a:t>
            </a:r>
            <a:r>
              <a:rPr lang="en-US" sz="2400" dirty="0">
                <a:latin typeface="Roboto" panose="02000000000000000000" pitchFamily="2" charset="0"/>
                <a:ea typeface="Roboto" panose="02000000000000000000" pitchFamily="2" charset="0"/>
                <a:cs typeface="Roboto" panose="02000000000000000000" pitchFamily="2" charset="0"/>
              </a:rPr>
              <a:t>.</a:t>
            </a:r>
          </a:p>
          <a:p>
            <a:pPr marL="742950" lvl="1" indent="-285750">
              <a:lnSpc>
                <a:spcPct val="150000"/>
              </a:lnSpc>
              <a:buFont typeface="+mj-lt"/>
              <a:buAutoNum type="arabicPeriod"/>
            </a:pPr>
            <a:r>
              <a:rPr lang="en-US" sz="2400" dirty="0">
                <a:latin typeface="Roboto" panose="02000000000000000000" pitchFamily="2" charset="0"/>
                <a:ea typeface="Roboto" panose="02000000000000000000" pitchFamily="2" charset="0"/>
                <a:cs typeface="Roboto" panose="02000000000000000000" pitchFamily="2" charset="0"/>
              </a:rPr>
              <a:t>This might be due to:</a:t>
            </a:r>
          </a:p>
          <a:p>
            <a:pPr marL="1143000" lvl="2" indent="-228600">
              <a:lnSpc>
                <a:spcPct val="150000"/>
              </a:lnSpc>
              <a:buFont typeface="+mj-lt"/>
              <a:buAutoNum type="arabicPeriod"/>
            </a:pPr>
            <a:r>
              <a:rPr lang="en-US" sz="2400" dirty="0">
                <a:latin typeface="Roboto" panose="02000000000000000000" pitchFamily="2" charset="0"/>
                <a:ea typeface="Roboto" panose="02000000000000000000" pitchFamily="2" charset="0"/>
                <a:cs typeface="Roboto" panose="02000000000000000000" pitchFamily="2" charset="0"/>
              </a:rPr>
              <a:t>Certain home improvement stores selling </a:t>
            </a:r>
            <a:r>
              <a:rPr lang="en-US" sz="2400" b="1" dirty="0">
                <a:latin typeface="Roboto" panose="02000000000000000000" pitchFamily="2" charset="0"/>
                <a:ea typeface="Roboto" panose="02000000000000000000" pitchFamily="2" charset="0"/>
                <a:cs typeface="Roboto" panose="02000000000000000000" pitchFamily="2" charset="0"/>
              </a:rPr>
              <a:t>medical or wellness-related products</a:t>
            </a:r>
            <a:r>
              <a:rPr lang="en-US" sz="2400" dirty="0">
                <a:latin typeface="Roboto" panose="02000000000000000000" pitchFamily="2" charset="0"/>
                <a:ea typeface="Roboto" panose="02000000000000000000" pitchFamily="2" charset="0"/>
                <a:cs typeface="Roboto" panose="02000000000000000000" pitchFamily="2" charset="0"/>
              </a:rPr>
              <a:t>.</a:t>
            </a:r>
          </a:p>
          <a:p>
            <a:pPr marL="1143000" lvl="2" indent="-228600">
              <a:lnSpc>
                <a:spcPct val="150000"/>
              </a:lnSpc>
              <a:buFont typeface="+mj-lt"/>
              <a:buAutoNum type="arabicPeriod"/>
            </a:pPr>
            <a:r>
              <a:rPr lang="en-US" sz="2400" dirty="0">
                <a:latin typeface="Roboto" panose="02000000000000000000" pitchFamily="2" charset="0"/>
                <a:ea typeface="Roboto" panose="02000000000000000000" pitchFamily="2" charset="0"/>
                <a:cs typeface="Roboto" panose="02000000000000000000" pitchFamily="2" charset="0"/>
              </a:rPr>
              <a:t>Customer discussions </a:t>
            </a:r>
            <a:r>
              <a:rPr lang="en-US" sz="2400" b="1" dirty="0">
                <a:latin typeface="Roboto" panose="02000000000000000000" pitchFamily="2" charset="0"/>
                <a:ea typeface="Roboto" panose="02000000000000000000" pitchFamily="2" charset="0"/>
                <a:cs typeface="Roboto" panose="02000000000000000000" pitchFamily="2" charset="0"/>
              </a:rPr>
              <a:t>mentioning prescription-related frustrations</a:t>
            </a:r>
            <a:r>
              <a:rPr lang="en-US" sz="2400" dirty="0">
                <a:latin typeface="Roboto" panose="02000000000000000000" pitchFamily="2" charset="0"/>
                <a:ea typeface="Roboto" panose="02000000000000000000" pitchFamily="2" charset="0"/>
                <a:cs typeface="Roboto" panose="02000000000000000000" pitchFamily="2" charset="0"/>
              </a:rPr>
              <a:t>.</a:t>
            </a:r>
          </a:p>
        </p:txBody>
      </p:sp>
      <p:sp>
        <p:nvSpPr>
          <p:cNvPr id="7" name="Freeform 2" descr="a white bag sitting on top of a piece of brown paper">
            <a:extLst>
              <a:ext uri="{FF2B5EF4-FFF2-40B4-BE49-F238E27FC236}">
                <a16:creationId xmlns:a16="http://schemas.microsoft.com/office/drawing/2014/main" id="{086ECD35-0296-B671-8CE2-F2D56D8DF31E}"/>
              </a:ext>
            </a:extLst>
          </p:cNvPr>
          <p:cNvSpPr/>
          <p:nvPr/>
        </p:nvSpPr>
        <p:spPr>
          <a:xfrm>
            <a:off x="0" y="7124700"/>
            <a:ext cx="18288000" cy="7048500"/>
          </a:xfrm>
          <a:custGeom>
            <a:avLst/>
            <a:gdLst/>
            <a:ahLst/>
            <a:cxnLst/>
            <a:rect l="l" t="t" r="r" b="b"/>
            <a:pathLst>
              <a:path w="18288000" h="7048500">
                <a:moveTo>
                  <a:pt x="0" y="0"/>
                </a:moveTo>
                <a:lnTo>
                  <a:pt x="18288000" y="0"/>
                </a:lnTo>
                <a:lnTo>
                  <a:pt x="18288000" y="7048500"/>
                </a:lnTo>
                <a:lnTo>
                  <a:pt x="0" y="7048500"/>
                </a:lnTo>
                <a:lnTo>
                  <a:pt x="0" y="0"/>
                </a:lnTo>
                <a:close/>
              </a:path>
            </a:pathLst>
          </a:custGeom>
          <a:blipFill>
            <a:blip r:embed="rId3"/>
            <a:stretch>
              <a:fillRect t="-36486" b="-36486"/>
            </a:stretch>
          </a:blipFill>
        </p:spPr>
      </p:sp>
    </p:spTree>
    <p:extLst>
      <p:ext uri="{BB962C8B-B14F-4D97-AF65-F5344CB8AC3E}">
        <p14:creationId xmlns:p14="http://schemas.microsoft.com/office/powerpoint/2010/main" val="25129284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27363788-517F-3C8F-32F5-6E60D112479F}"/>
              </a:ext>
              <a:ext uri="{C183D7F6-B498-43B3-948B-1728B52AA6E4}">
                <adec:decorative xmlns:adec="http://schemas.microsoft.com/office/drawing/2017/decorative" val="1"/>
              </a:ext>
            </a:extLst>
          </p:cNvPr>
          <p:cNvSpPr/>
          <p:nvPr/>
        </p:nvSpPr>
        <p:spPr>
          <a:xfrm>
            <a:off x="0" y="0"/>
            <a:ext cx="6419850" cy="10287000"/>
          </a:xfrm>
          <a:prstGeom prst="rect">
            <a:avLst/>
          </a:prstGeom>
          <a:solidFill>
            <a:srgbClr val="EBEBEB"/>
          </a:solidFill>
        </p:spPr>
      </p:sp>
      <p:sp>
        <p:nvSpPr>
          <p:cNvPr id="5" name="Freeform 3" descr="a tan bag sitting on a table next to a potted plant">
            <a:extLst>
              <a:ext uri="{FF2B5EF4-FFF2-40B4-BE49-F238E27FC236}">
                <a16:creationId xmlns:a16="http://schemas.microsoft.com/office/drawing/2014/main" id="{14A4103F-4674-05EB-E577-DC855265EA5B}"/>
              </a:ext>
            </a:extLst>
          </p:cNvPr>
          <p:cNvSpPr/>
          <p:nvPr/>
        </p:nvSpPr>
        <p:spPr>
          <a:xfrm>
            <a:off x="635000" y="2400300"/>
            <a:ext cx="7188200" cy="5486400"/>
          </a:xfrm>
          <a:custGeom>
            <a:avLst/>
            <a:gdLst/>
            <a:ahLst/>
            <a:cxnLst/>
            <a:rect l="l" t="t" r="r" b="b"/>
            <a:pathLst>
              <a:path w="10782300" h="8229600">
                <a:moveTo>
                  <a:pt x="0" y="0"/>
                </a:moveTo>
                <a:lnTo>
                  <a:pt x="10782300" y="0"/>
                </a:lnTo>
                <a:lnTo>
                  <a:pt x="10782300" y="8229600"/>
                </a:lnTo>
                <a:lnTo>
                  <a:pt x="0" y="8229600"/>
                </a:lnTo>
                <a:lnTo>
                  <a:pt x="0" y="0"/>
                </a:lnTo>
                <a:close/>
              </a:path>
            </a:pathLst>
          </a:custGeom>
          <a:blipFill>
            <a:blip r:embed="rId2"/>
            <a:stretch>
              <a:fillRect t="-73726" b="-22800"/>
            </a:stretch>
          </a:blipFill>
        </p:spPr>
      </p:sp>
      <p:sp>
        <p:nvSpPr>
          <p:cNvPr id="3" name="TextBox 2">
            <a:extLst>
              <a:ext uri="{FF2B5EF4-FFF2-40B4-BE49-F238E27FC236}">
                <a16:creationId xmlns:a16="http://schemas.microsoft.com/office/drawing/2014/main" id="{6B7B1966-CCE6-30DB-C863-A45C1B0648A2}"/>
              </a:ext>
            </a:extLst>
          </p:cNvPr>
          <p:cNvSpPr txBox="1"/>
          <p:nvPr/>
        </p:nvSpPr>
        <p:spPr>
          <a:xfrm>
            <a:off x="8509000" y="1429663"/>
            <a:ext cx="9144000" cy="7427674"/>
          </a:xfrm>
          <a:prstGeom prst="rect">
            <a:avLst/>
          </a:prstGeom>
          <a:noFill/>
        </p:spPr>
        <p:txBody>
          <a:bodyPr wrap="square">
            <a:spAutoFit/>
          </a:bodyPr>
          <a:lstStyle/>
          <a:p>
            <a:pPr>
              <a:lnSpc>
                <a:spcPct val="150000"/>
              </a:lnSpc>
            </a:pPr>
            <a:r>
              <a:rPr lang="en-US" sz="2000" b="1" dirty="0">
                <a:latin typeface="Roboto" panose="02000000000000000000" pitchFamily="2" charset="0"/>
                <a:ea typeface="Roboto" panose="02000000000000000000" pitchFamily="2" charset="0"/>
                <a:cs typeface="Roboto" panose="02000000000000000000" pitchFamily="2" charset="0"/>
              </a:rPr>
              <a:t>Recommendations:</a:t>
            </a:r>
          </a:p>
          <a:p>
            <a:pPr>
              <a:lnSpc>
                <a:spcPct val="150000"/>
              </a:lnSpc>
            </a:pPr>
            <a:r>
              <a:rPr lang="en-US" sz="2000" dirty="0">
                <a:latin typeface="Roboto" panose="02000000000000000000" pitchFamily="2" charset="0"/>
                <a:ea typeface="Roboto" panose="02000000000000000000" pitchFamily="2" charset="0"/>
                <a:cs typeface="Roboto" panose="02000000000000000000" pitchFamily="2" charset="0"/>
              </a:rPr>
              <a:t>1.  </a:t>
            </a:r>
            <a:r>
              <a:rPr lang="en-US" sz="2000" b="1" dirty="0">
                <a:latin typeface="Roboto" panose="02000000000000000000" pitchFamily="2" charset="0"/>
                <a:ea typeface="Roboto" panose="02000000000000000000" pitchFamily="2" charset="0"/>
                <a:cs typeface="Roboto" panose="02000000000000000000" pitchFamily="2" charset="0"/>
              </a:rPr>
              <a:t>Improve Customer Service Across All Categories</a:t>
            </a:r>
            <a:endParaRPr lang="en-US" sz="2000" dirty="0">
              <a:latin typeface="Roboto" panose="02000000000000000000" pitchFamily="2" charset="0"/>
              <a:ea typeface="Roboto" panose="02000000000000000000" pitchFamily="2" charset="0"/>
              <a:cs typeface="Roboto" panose="02000000000000000000" pitchFamily="2" charset="0"/>
            </a:endParaRPr>
          </a:p>
          <a:p>
            <a:pPr>
              <a:lnSpc>
                <a:spcPct val="150000"/>
              </a:lnSpc>
              <a:buFont typeface="Arial" panose="020B0604020202020204" pitchFamily="34" charset="0"/>
              <a:buChar char="•"/>
            </a:pPr>
            <a:r>
              <a:rPr lang="en-US" sz="2000" dirty="0">
                <a:latin typeface="Roboto" panose="02000000000000000000" pitchFamily="2" charset="0"/>
                <a:ea typeface="Roboto" panose="02000000000000000000" pitchFamily="2" charset="0"/>
                <a:cs typeface="Roboto" panose="02000000000000000000" pitchFamily="2" charset="0"/>
              </a:rPr>
              <a:t>Continue training staff to be more helpful and responsive.</a:t>
            </a:r>
          </a:p>
          <a:p>
            <a:pPr>
              <a:lnSpc>
                <a:spcPct val="150000"/>
              </a:lnSpc>
              <a:buFont typeface="Arial" panose="020B0604020202020204" pitchFamily="34" charset="0"/>
              <a:buChar char="•"/>
            </a:pPr>
            <a:r>
              <a:rPr lang="en-US" sz="2000" dirty="0">
                <a:latin typeface="Roboto" panose="02000000000000000000" pitchFamily="2" charset="0"/>
                <a:ea typeface="Roboto" panose="02000000000000000000" pitchFamily="2" charset="0"/>
                <a:cs typeface="Roboto" panose="02000000000000000000" pitchFamily="2" charset="0"/>
              </a:rPr>
              <a:t>Prioritize in-store and online customer support.</a:t>
            </a:r>
          </a:p>
          <a:p>
            <a:pPr>
              <a:lnSpc>
                <a:spcPct val="150000"/>
              </a:lnSpc>
              <a:buFont typeface="Arial" panose="020B0604020202020204" pitchFamily="34" charset="0"/>
              <a:buChar char="•"/>
            </a:pPr>
            <a:endParaRPr lang="en-US" sz="2000" dirty="0">
              <a:latin typeface="Roboto" panose="02000000000000000000" pitchFamily="2" charset="0"/>
              <a:ea typeface="Roboto" panose="02000000000000000000" pitchFamily="2" charset="0"/>
              <a:cs typeface="Roboto" panose="02000000000000000000" pitchFamily="2" charset="0"/>
            </a:endParaRPr>
          </a:p>
          <a:p>
            <a:pPr>
              <a:lnSpc>
                <a:spcPct val="150000"/>
              </a:lnSpc>
            </a:pPr>
            <a:r>
              <a:rPr lang="en-US" sz="2000" dirty="0">
                <a:latin typeface="Roboto" panose="02000000000000000000" pitchFamily="2" charset="0"/>
                <a:ea typeface="Roboto" panose="02000000000000000000" pitchFamily="2" charset="0"/>
                <a:cs typeface="Roboto" panose="02000000000000000000" pitchFamily="2" charset="0"/>
              </a:rPr>
              <a:t>2.  </a:t>
            </a:r>
            <a:r>
              <a:rPr lang="en-US" sz="2000" b="1" dirty="0">
                <a:latin typeface="Roboto" panose="02000000000000000000" pitchFamily="2" charset="0"/>
                <a:ea typeface="Roboto" panose="02000000000000000000" pitchFamily="2" charset="0"/>
                <a:cs typeface="Roboto" panose="02000000000000000000" pitchFamily="2" charset="0"/>
              </a:rPr>
              <a:t>Enhance Delivery &amp; Order Fulfillment (Especially for Furniture &amp; Florists)</a:t>
            </a:r>
            <a:endParaRPr lang="en-US" sz="2000" dirty="0">
              <a:latin typeface="Roboto" panose="02000000000000000000" pitchFamily="2" charset="0"/>
              <a:ea typeface="Roboto" panose="02000000000000000000" pitchFamily="2" charset="0"/>
              <a:cs typeface="Roboto" panose="02000000000000000000" pitchFamily="2" charset="0"/>
            </a:endParaRPr>
          </a:p>
          <a:p>
            <a:pPr>
              <a:lnSpc>
                <a:spcPct val="150000"/>
              </a:lnSpc>
              <a:buFont typeface="Arial" panose="020B0604020202020204" pitchFamily="34" charset="0"/>
              <a:buChar char="•"/>
            </a:pPr>
            <a:r>
              <a:rPr lang="en-US" sz="2000" dirty="0">
                <a:latin typeface="Roboto" panose="02000000000000000000" pitchFamily="2" charset="0"/>
                <a:ea typeface="Roboto" panose="02000000000000000000" pitchFamily="2" charset="0"/>
                <a:cs typeface="Roboto" panose="02000000000000000000" pitchFamily="2" charset="0"/>
              </a:rPr>
              <a:t>Address </a:t>
            </a:r>
            <a:r>
              <a:rPr lang="en-US" sz="2000" b="1" dirty="0">
                <a:latin typeface="Roboto" panose="02000000000000000000" pitchFamily="2" charset="0"/>
                <a:ea typeface="Roboto" panose="02000000000000000000" pitchFamily="2" charset="0"/>
                <a:cs typeface="Roboto" panose="02000000000000000000" pitchFamily="2" charset="0"/>
              </a:rPr>
              <a:t>delivery delays</a:t>
            </a:r>
            <a:r>
              <a:rPr lang="en-US" sz="2000" dirty="0">
                <a:latin typeface="Roboto" panose="02000000000000000000" pitchFamily="2" charset="0"/>
                <a:ea typeface="Roboto" panose="02000000000000000000" pitchFamily="2" charset="0"/>
                <a:cs typeface="Roboto" panose="02000000000000000000" pitchFamily="2" charset="0"/>
              </a:rPr>
              <a:t> and </a:t>
            </a:r>
            <a:r>
              <a:rPr lang="en-US" sz="2000" b="1" dirty="0">
                <a:latin typeface="Roboto" panose="02000000000000000000" pitchFamily="2" charset="0"/>
                <a:ea typeface="Roboto" panose="02000000000000000000" pitchFamily="2" charset="0"/>
                <a:cs typeface="Roboto" panose="02000000000000000000" pitchFamily="2" charset="0"/>
              </a:rPr>
              <a:t>product discrepancies</a:t>
            </a:r>
            <a:r>
              <a:rPr lang="en-US" sz="2000" dirty="0">
                <a:latin typeface="Roboto" panose="02000000000000000000" pitchFamily="2" charset="0"/>
                <a:ea typeface="Roboto" panose="02000000000000000000" pitchFamily="2" charset="0"/>
                <a:cs typeface="Roboto" panose="02000000000000000000" pitchFamily="2" charset="0"/>
              </a:rPr>
              <a:t>.</a:t>
            </a:r>
          </a:p>
          <a:p>
            <a:pPr>
              <a:lnSpc>
                <a:spcPct val="150000"/>
              </a:lnSpc>
              <a:buFont typeface="Arial" panose="020B0604020202020204" pitchFamily="34" charset="0"/>
              <a:buChar char="•"/>
            </a:pPr>
            <a:r>
              <a:rPr lang="en-US" sz="2000" dirty="0">
                <a:latin typeface="Roboto" panose="02000000000000000000" pitchFamily="2" charset="0"/>
                <a:ea typeface="Roboto" panose="02000000000000000000" pitchFamily="2" charset="0"/>
                <a:cs typeface="Roboto" panose="02000000000000000000" pitchFamily="2" charset="0"/>
              </a:rPr>
              <a:t>Implement better tracking and communication for customers.</a:t>
            </a:r>
          </a:p>
          <a:p>
            <a:pPr>
              <a:lnSpc>
                <a:spcPct val="150000"/>
              </a:lnSpc>
              <a:buFont typeface="Arial" panose="020B0604020202020204" pitchFamily="34" charset="0"/>
              <a:buChar char="•"/>
            </a:pPr>
            <a:endParaRPr lang="en-US" sz="2000" dirty="0">
              <a:latin typeface="Roboto" panose="02000000000000000000" pitchFamily="2" charset="0"/>
              <a:ea typeface="Roboto" panose="02000000000000000000" pitchFamily="2" charset="0"/>
              <a:cs typeface="Roboto" panose="02000000000000000000" pitchFamily="2" charset="0"/>
            </a:endParaRPr>
          </a:p>
          <a:p>
            <a:pPr>
              <a:lnSpc>
                <a:spcPct val="150000"/>
              </a:lnSpc>
            </a:pPr>
            <a:r>
              <a:rPr lang="en-US" sz="2000" dirty="0">
                <a:latin typeface="Roboto" panose="02000000000000000000" pitchFamily="2" charset="0"/>
                <a:ea typeface="Roboto" panose="02000000000000000000" pitchFamily="2" charset="0"/>
                <a:cs typeface="Roboto" panose="02000000000000000000" pitchFamily="2" charset="0"/>
              </a:rPr>
              <a:t>3.  </a:t>
            </a:r>
            <a:r>
              <a:rPr lang="en-US" sz="2000" b="1" dirty="0">
                <a:latin typeface="Roboto" panose="02000000000000000000" pitchFamily="2" charset="0"/>
                <a:ea typeface="Roboto" panose="02000000000000000000" pitchFamily="2" charset="0"/>
                <a:cs typeface="Roboto" panose="02000000000000000000" pitchFamily="2" charset="0"/>
              </a:rPr>
              <a:t>Ensure Product Consistency &amp; Expectations Management</a:t>
            </a:r>
            <a:endParaRPr lang="en-US" sz="2000" dirty="0">
              <a:latin typeface="Roboto" panose="02000000000000000000" pitchFamily="2" charset="0"/>
              <a:ea typeface="Roboto" panose="02000000000000000000" pitchFamily="2" charset="0"/>
              <a:cs typeface="Roboto" panose="02000000000000000000" pitchFamily="2" charset="0"/>
            </a:endParaRPr>
          </a:p>
          <a:p>
            <a:pPr>
              <a:lnSpc>
                <a:spcPct val="150000"/>
              </a:lnSpc>
              <a:buFont typeface="Arial" panose="020B0604020202020204" pitchFamily="34" charset="0"/>
              <a:buChar char="•"/>
            </a:pPr>
            <a:r>
              <a:rPr lang="en-US" sz="2000" dirty="0">
                <a:latin typeface="Roboto" panose="02000000000000000000" pitchFamily="2" charset="0"/>
                <a:ea typeface="Roboto" panose="02000000000000000000" pitchFamily="2" charset="0"/>
                <a:cs typeface="Roboto" panose="02000000000000000000" pitchFamily="2" charset="0"/>
              </a:rPr>
              <a:t>In </a:t>
            </a:r>
            <a:r>
              <a:rPr lang="en-US" sz="2000" b="1" dirty="0">
                <a:latin typeface="Roboto" panose="02000000000000000000" pitchFamily="2" charset="0"/>
                <a:ea typeface="Roboto" panose="02000000000000000000" pitchFamily="2" charset="0"/>
                <a:cs typeface="Roboto" panose="02000000000000000000" pitchFamily="2" charset="0"/>
              </a:rPr>
              <a:t>fashion stores</a:t>
            </a:r>
            <a:r>
              <a:rPr lang="en-US" sz="2000" dirty="0">
                <a:latin typeface="Roboto" panose="02000000000000000000" pitchFamily="2" charset="0"/>
                <a:ea typeface="Roboto" panose="02000000000000000000" pitchFamily="2" charset="0"/>
                <a:cs typeface="Roboto" panose="02000000000000000000" pitchFamily="2" charset="0"/>
              </a:rPr>
              <a:t>, maintain quality control to avoid mismatched expectations.</a:t>
            </a:r>
          </a:p>
          <a:p>
            <a:pPr>
              <a:lnSpc>
                <a:spcPct val="150000"/>
              </a:lnSpc>
              <a:buFont typeface="Arial" panose="020B0604020202020204" pitchFamily="34" charset="0"/>
              <a:buChar char="•"/>
            </a:pPr>
            <a:r>
              <a:rPr lang="en-US" sz="2000" dirty="0">
                <a:latin typeface="Roboto" panose="02000000000000000000" pitchFamily="2" charset="0"/>
                <a:ea typeface="Roboto" panose="02000000000000000000" pitchFamily="2" charset="0"/>
                <a:cs typeface="Roboto" panose="02000000000000000000" pitchFamily="2" charset="0"/>
              </a:rPr>
              <a:t>In </a:t>
            </a:r>
            <a:r>
              <a:rPr lang="en-US" sz="2000" b="1" dirty="0">
                <a:latin typeface="Roboto" panose="02000000000000000000" pitchFamily="2" charset="0"/>
                <a:ea typeface="Roboto" panose="02000000000000000000" pitchFamily="2" charset="0"/>
                <a:cs typeface="Roboto" panose="02000000000000000000" pitchFamily="2" charset="0"/>
              </a:rPr>
              <a:t>gift &amp; florists</a:t>
            </a:r>
            <a:r>
              <a:rPr lang="en-US" sz="2000" dirty="0">
                <a:latin typeface="Roboto" panose="02000000000000000000" pitchFamily="2" charset="0"/>
                <a:ea typeface="Roboto" panose="02000000000000000000" pitchFamily="2" charset="0"/>
                <a:cs typeface="Roboto" panose="02000000000000000000" pitchFamily="2" charset="0"/>
              </a:rPr>
              <a:t>, showcase real customer images to prevent dissatisfaction.</a:t>
            </a:r>
          </a:p>
          <a:p>
            <a:pPr>
              <a:lnSpc>
                <a:spcPct val="150000"/>
              </a:lnSpc>
              <a:buFont typeface="Arial" panose="020B0604020202020204" pitchFamily="34" charset="0"/>
              <a:buChar char="•"/>
            </a:pPr>
            <a:endParaRPr lang="en-US" sz="2000" dirty="0">
              <a:latin typeface="Roboto" panose="02000000000000000000" pitchFamily="2" charset="0"/>
              <a:ea typeface="Roboto" panose="02000000000000000000" pitchFamily="2" charset="0"/>
              <a:cs typeface="Roboto" panose="02000000000000000000" pitchFamily="2" charset="0"/>
            </a:endParaRPr>
          </a:p>
          <a:p>
            <a:pPr>
              <a:lnSpc>
                <a:spcPct val="150000"/>
              </a:lnSpc>
            </a:pPr>
            <a:r>
              <a:rPr lang="en-US" sz="2000" dirty="0">
                <a:latin typeface="Roboto" panose="02000000000000000000" pitchFamily="2" charset="0"/>
                <a:ea typeface="Roboto" panose="02000000000000000000" pitchFamily="2" charset="0"/>
                <a:cs typeface="Roboto" panose="02000000000000000000" pitchFamily="2" charset="0"/>
              </a:rPr>
              <a:t>4.  </a:t>
            </a:r>
            <a:r>
              <a:rPr lang="en-US" sz="2000" b="1" dirty="0">
                <a:latin typeface="Roboto" panose="02000000000000000000" pitchFamily="2" charset="0"/>
                <a:ea typeface="Roboto" panose="02000000000000000000" pitchFamily="2" charset="0"/>
                <a:cs typeface="Roboto" panose="02000000000000000000" pitchFamily="2" charset="0"/>
              </a:rPr>
              <a:t>Investigate Unexpected Pharmacy Mentions in Home Improvement Stores</a:t>
            </a:r>
            <a:endParaRPr lang="en-US" sz="2000" dirty="0">
              <a:latin typeface="Roboto" panose="02000000000000000000" pitchFamily="2" charset="0"/>
              <a:ea typeface="Roboto" panose="02000000000000000000" pitchFamily="2" charset="0"/>
              <a:cs typeface="Roboto" panose="02000000000000000000" pitchFamily="2" charset="0"/>
            </a:endParaRPr>
          </a:p>
          <a:p>
            <a:pPr>
              <a:lnSpc>
                <a:spcPct val="150000"/>
              </a:lnSpc>
              <a:buFont typeface="Arial" panose="020B0604020202020204" pitchFamily="34" charset="0"/>
              <a:buChar char="•"/>
            </a:pPr>
            <a:r>
              <a:rPr lang="en-US" sz="2000" dirty="0">
                <a:latin typeface="Roboto" panose="02000000000000000000" pitchFamily="2" charset="0"/>
                <a:ea typeface="Roboto" panose="02000000000000000000" pitchFamily="2" charset="0"/>
                <a:cs typeface="Roboto" panose="02000000000000000000" pitchFamily="2" charset="0"/>
              </a:rPr>
              <a:t>Determine if it’s related to actual product offerings or unrelated discussions in reviews.</a:t>
            </a:r>
          </a:p>
        </p:txBody>
      </p:sp>
    </p:spTree>
    <p:extLst>
      <p:ext uri="{BB962C8B-B14F-4D97-AF65-F5344CB8AC3E}">
        <p14:creationId xmlns:p14="http://schemas.microsoft.com/office/powerpoint/2010/main" val="17870497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pair of sunglasses laying on top of a cloth"/>
          <p:cNvSpPr/>
          <p:nvPr/>
        </p:nvSpPr>
        <p:spPr>
          <a:xfrm>
            <a:off x="0" y="0"/>
            <a:ext cx="18288000" cy="7086600"/>
          </a:xfrm>
          <a:custGeom>
            <a:avLst/>
            <a:gdLst/>
            <a:ahLst/>
            <a:cxnLst/>
            <a:rect l="l" t="t" r="r" b="b"/>
            <a:pathLst>
              <a:path w="18288000" h="7086600">
                <a:moveTo>
                  <a:pt x="0" y="0"/>
                </a:moveTo>
                <a:lnTo>
                  <a:pt x="18288000" y="0"/>
                </a:lnTo>
                <a:lnTo>
                  <a:pt x="18288000" y="7086600"/>
                </a:lnTo>
                <a:lnTo>
                  <a:pt x="0" y="7086600"/>
                </a:lnTo>
                <a:lnTo>
                  <a:pt x="0" y="0"/>
                </a:lnTo>
                <a:close/>
              </a:path>
            </a:pathLst>
          </a:custGeom>
          <a:blipFill>
            <a:blip r:embed="rId2"/>
            <a:stretch>
              <a:fillRect t="-53225" b="-18817"/>
            </a:stretch>
          </a:blipFill>
        </p:spPr>
      </p:sp>
      <p:sp>
        <p:nvSpPr>
          <p:cNvPr id="3" name="TextBox 3"/>
          <p:cNvSpPr txBox="1"/>
          <p:nvPr/>
        </p:nvSpPr>
        <p:spPr>
          <a:xfrm>
            <a:off x="3307373" y="8188325"/>
            <a:ext cx="11673254" cy="1025922"/>
          </a:xfrm>
          <a:prstGeom prst="rect">
            <a:avLst/>
          </a:prstGeom>
        </p:spPr>
        <p:txBody>
          <a:bodyPr lIns="0" tIns="0" rIns="0" bIns="0" rtlCol="0" anchor="t">
            <a:spAutoFit/>
          </a:bodyPr>
          <a:lstStyle/>
          <a:p>
            <a:pPr algn="ctr">
              <a:lnSpc>
                <a:spcPts val="8000"/>
              </a:lnSpc>
            </a:pPr>
            <a:r>
              <a:rPr lang="en-US" sz="8000" b="1" dirty="0">
                <a:solidFill>
                  <a:srgbClr val="0E0E0E"/>
                </a:solidFill>
                <a:latin typeface="Roboto Bold"/>
                <a:ea typeface="Roboto Bold"/>
                <a:cs typeface="Roboto Bold"/>
                <a:sym typeface="Roboto Bold"/>
              </a:rPr>
              <a:t>Q &amp;</a:t>
            </a:r>
            <a:r>
              <a:rPr lang="zh-TW" altLang="en-US" sz="8000" b="1" dirty="0">
                <a:solidFill>
                  <a:srgbClr val="0E0E0E"/>
                </a:solidFill>
                <a:latin typeface="Roboto Bold"/>
                <a:ea typeface="Roboto Bold"/>
                <a:cs typeface="Roboto Bold"/>
                <a:sym typeface="Roboto Bold"/>
              </a:rPr>
              <a:t> </a:t>
            </a:r>
            <a:r>
              <a:rPr lang="en-US" sz="8000" b="1" dirty="0">
                <a:solidFill>
                  <a:srgbClr val="0E0E0E"/>
                </a:solidFill>
                <a:latin typeface="Roboto Bold"/>
                <a:ea typeface="Roboto Bold"/>
                <a:cs typeface="Roboto Bold"/>
                <a:sym typeface="Roboto Bold"/>
              </a:rPr>
              <a:t>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8006A318-8A96-0315-8C05-7EDB45688EB7}"/>
              </a:ext>
            </a:extLst>
          </p:cNvPr>
          <p:cNvSpPr/>
          <p:nvPr/>
        </p:nvSpPr>
        <p:spPr>
          <a:xfrm>
            <a:off x="10134600" y="1390650"/>
            <a:ext cx="13343467" cy="75057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TextBox 2">
            <a:extLst>
              <a:ext uri="{FF2B5EF4-FFF2-40B4-BE49-F238E27FC236}">
                <a16:creationId xmlns:a16="http://schemas.microsoft.com/office/drawing/2014/main" id="{B5197D4C-6D4A-F6E7-4FFF-9DE35883C38B}"/>
              </a:ext>
            </a:extLst>
          </p:cNvPr>
          <p:cNvSpPr txBox="1"/>
          <p:nvPr/>
        </p:nvSpPr>
        <p:spPr>
          <a:xfrm>
            <a:off x="1500574" y="2416066"/>
            <a:ext cx="8458200" cy="7299434"/>
          </a:xfrm>
          <a:prstGeom prst="rect">
            <a:avLst/>
          </a:prstGeom>
          <a:noFill/>
        </p:spPr>
        <p:txBody>
          <a:bodyPr wrap="square">
            <a:spAutoFit/>
          </a:bodyPr>
          <a:lstStyle/>
          <a:p>
            <a:pPr marL="457200" indent="-457200">
              <a:lnSpc>
                <a:spcPct val="200000"/>
              </a:lnSpc>
              <a:buFont typeface="Arial" panose="020B0604020202020204" pitchFamily="34" charset="0"/>
              <a:buChar char="•"/>
            </a:pPr>
            <a:r>
              <a:rPr lang="en-US" sz="4000" b="1" u="none" spc="-70" dirty="0">
                <a:solidFill>
                  <a:srgbClr val="0E0E0E"/>
                </a:solidFill>
                <a:latin typeface="Roboto"/>
                <a:ea typeface="Roboto"/>
                <a:cs typeface="Roboto"/>
                <a:sym typeface="Roboto"/>
              </a:rPr>
              <a:t>Business Problem</a:t>
            </a:r>
          </a:p>
          <a:p>
            <a:pPr marL="457200" indent="-457200">
              <a:lnSpc>
                <a:spcPct val="200000"/>
              </a:lnSpc>
              <a:buFont typeface="Arial" panose="020B0604020202020204" pitchFamily="34" charset="0"/>
              <a:buChar char="•"/>
            </a:pPr>
            <a:r>
              <a:rPr lang="en-US" sz="4000" b="1" spc="-70" dirty="0">
                <a:solidFill>
                  <a:srgbClr val="0E0E0E"/>
                </a:solidFill>
                <a:latin typeface="Roboto"/>
                <a:ea typeface="Roboto"/>
                <a:cs typeface="Roboto"/>
                <a:sym typeface="Roboto"/>
              </a:rPr>
              <a:t>Data Preparation</a:t>
            </a:r>
          </a:p>
          <a:p>
            <a:pPr marL="457200" indent="-457200">
              <a:lnSpc>
                <a:spcPct val="200000"/>
              </a:lnSpc>
              <a:buFont typeface="Arial" panose="020B0604020202020204" pitchFamily="34" charset="0"/>
              <a:buChar char="•"/>
            </a:pPr>
            <a:r>
              <a:rPr lang="en-US" sz="4000" b="1" i="0" dirty="0">
                <a:solidFill>
                  <a:srgbClr val="2D3B45"/>
                </a:solidFill>
                <a:effectLst/>
                <a:latin typeface="Roboto" panose="02000000000000000000" pitchFamily="2" charset="0"/>
              </a:rPr>
              <a:t>Exploratory Data Analysis</a:t>
            </a:r>
            <a:endParaRPr lang="en-US" sz="4000" b="1" dirty="0">
              <a:solidFill>
                <a:srgbClr val="0E0E0E"/>
              </a:solidFill>
              <a:latin typeface="Roboto Bold"/>
              <a:ea typeface="Roboto Bold"/>
              <a:cs typeface="Roboto Bold"/>
              <a:sym typeface="Roboto Bold"/>
            </a:endParaRPr>
          </a:p>
          <a:p>
            <a:pPr marL="457200" indent="-457200">
              <a:lnSpc>
                <a:spcPct val="200000"/>
              </a:lnSpc>
              <a:buFont typeface="Arial" panose="020B0604020202020204" pitchFamily="34" charset="0"/>
              <a:buChar char="•"/>
            </a:pPr>
            <a:r>
              <a:rPr lang="en-US" sz="4000" b="1" spc="-70" dirty="0">
                <a:solidFill>
                  <a:srgbClr val="0E0E0E"/>
                </a:solidFill>
                <a:latin typeface="Roboto"/>
                <a:ea typeface="Roboto"/>
                <a:cs typeface="Roboto"/>
                <a:sym typeface="Roboto"/>
              </a:rPr>
              <a:t>NLP </a:t>
            </a:r>
          </a:p>
          <a:p>
            <a:pPr marL="457200" indent="-457200">
              <a:lnSpc>
                <a:spcPct val="200000"/>
              </a:lnSpc>
              <a:buFont typeface="Arial" panose="020B0604020202020204" pitchFamily="34" charset="0"/>
              <a:buChar char="•"/>
            </a:pPr>
            <a:r>
              <a:rPr lang="en-US" sz="4000" b="1" i="0" dirty="0">
                <a:solidFill>
                  <a:srgbClr val="2D3B45"/>
                </a:solidFill>
                <a:effectLst/>
                <a:latin typeface="Roboto" panose="02000000000000000000" pitchFamily="2" charset="0"/>
              </a:rPr>
              <a:t>Results &amp;  Business Insights</a:t>
            </a:r>
            <a:endParaRPr lang="en-US" sz="4000" b="1" u="none" spc="-70" dirty="0">
              <a:solidFill>
                <a:srgbClr val="0E0E0E"/>
              </a:solidFill>
              <a:latin typeface="Roboto"/>
              <a:ea typeface="Roboto"/>
              <a:cs typeface="Roboto"/>
              <a:sym typeface="Roboto"/>
            </a:endParaRPr>
          </a:p>
          <a:p>
            <a:pPr>
              <a:lnSpc>
                <a:spcPct val="200000"/>
              </a:lnSpc>
            </a:pPr>
            <a:endParaRPr lang="en-US" sz="4000" b="1" dirty="0">
              <a:latin typeface="Roboto" panose="02000000000000000000" pitchFamily="2" charset="0"/>
              <a:ea typeface="Roboto" panose="02000000000000000000" pitchFamily="2" charset="0"/>
              <a:cs typeface="Roboto" panose="02000000000000000000" pitchFamily="2" charset="0"/>
            </a:endParaRPr>
          </a:p>
        </p:txBody>
      </p:sp>
      <p:sp>
        <p:nvSpPr>
          <p:cNvPr id="4" name="TextBox 3">
            <a:extLst>
              <a:ext uri="{FF2B5EF4-FFF2-40B4-BE49-F238E27FC236}">
                <a16:creationId xmlns:a16="http://schemas.microsoft.com/office/drawing/2014/main" id="{7ABF7E52-D5DF-F667-214D-0F13AD2A6D2D}"/>
              </a:ext>
            </a:extLst>
          </p:cNvPr>
          <p:cNvSpPr txBox="1"/>
          <p:nvPr/>
        </p:nvSpPr>
        <p:spPr>
          <a:xfrm>
            <a:off x="1112196" y="571500"/>
            <a:ext cx="8823880" cy="1249060"/>
          </a:xfrm>
          <a:prstGeom prst="rect">
            <a:avLst/>
          </a:prstGeom>
          <a:noFill/>
        </p:spPr>
        <p:txBody>
          <a:bodyPr wrap="square">
            <a:spAutoFit/>
          </a:bodyPr>
          <a:lstStyle/>
          <a:p>
            <a:pPr>
              <a:lnSpc>
                <a:spcPct val="200000"/>
              </a:lnSpc>
            </a:pPr>
            <a:r>
              <a:rPr lang="en-US" altLang="zh-TW" sz="4400" b="1" dirty="0">
                <a:latin typeface="Roboto" panose="02000000000000000000" pitchFamily="2" charset="0"/>
                <a:ea typeface="Roboto" panose="02000000000000000000" pitchFamily="2" charset="0"/>
                <a:cs typeface="Roboto" panose="02000000000000000000" pitchFamily="2" charset="0"/>
              </a:rPr>
              <a:t>Agenda</a:t>
            </a:r>
            <a:endParaRPr lang="en-US" sz="4400" b="1"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813102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C183D7F6-B498-43B3-948B-1728B52AA6E4}">
                <adec:decorative xmlns:adec="http://schemas.microsoft.com/office/drawing/2017/decorative" val="1"/>
              </a:ext>
            </a:extLst>
          </p:cNvPr>
          <p:cNvSpPr/>
          <p:nvPr/>
        </p:nvSpPr>
        <p:spPr>
          <a:xfrm>
            <a:off x="-808998" y="1409700"/>
            <a:ext cx="8352798" cy="7279975"/>
          </a:xfrm>
          <a:prstGeom prst="rect">
            <a:avLst/>
          </a:prstGeom>
          <a:solidFill>
            <a:srgbClr val="EBEBEB"/>
          </a:solidFill>
        </p:spPr>
      </p:sp>
      <p:sp>
        <p:nvSpPr>
          <p:cNvPr id="3" name="Freeform 3" descr="a person wearing jeans and a white shirt holding a wicker bag"/>
          <p:cNvSpPr/>
          <p:nvPr/>
        </p:nvSpPr>
        <p:spPr>
          <a:xfrm>
            <a:off x="19476561" y="2403175"/>
            <a:ext cx="6896100" cy="6286500"/>
          </a:xfrm>
          <a:custGeom>
            <a:avLst/>
            <a:gdLst/>
            <a:ahLst/>
            <a:cxnLst/>
            <a:rect l="l" t="t" r="r" b="b"/>
            <a:pathLst>
              <a:path w="6896100" h="6286500">
                <a:moveTo>
                  <a:pt x="0" y="0"/>
                </a:moveTo>
                <a:lnTo>
                  <a:pt x="6896100" y="0"/>
                </a:lnTo>
                <a:lnTo>
                  <a:pt x="6896100" y="6286500"/>
                </a:lnTo>
                <a:lnTo>
                  <a:pt x="0" y="6286500"/>
                </a:lnTo>
                <a:lnTo>
                  <a:pt x="0" y="0"/>
                </a:lnTo>
                <a:close/>
              </a:path>
            </a:pathLst>
          </a:custGeom>
          <a:blipFill>
            <a:blip r:embed="rId3"/>
            <a:stretch>
              <a:fillRect l="-18370" r="-18370"/>
            </a:stretch>
          </a:blipFill>
        </p:spPr>
      </p:sp>
      <p:sp>
        <p:nvSpPr>
          <p:cNvPr id="6" name="TextBox 3">
            <a:extLst>
              <a:ext uri="{FF2B5EF4-FFF2-40B4-BE49-F238E27FC236}">
                <a16:creationId xmlns:a16="http://schemas.microsoft.com/office/drawing/2014/main" id="{46087EDB-7FBC-BBD3-EA71-676575B1354E}"/>
              </a:ext>
            </a:extLst>
          </p:cNvPr>
          <p:cNvSpPr txBox="1"/>
          <p:nvPr/>
        </p:nvSpPr>
        <p:spPr>
          <a:xfrm>
            <a:off x="-808998" y="4619318"/>
            <a:ext cx="8686800" cy="1048364"/>
          </a:xfrm>
          <a:prstGeom prst="rect">
            <a:avLst/>
          </a:prstGeom>
        </p:spPr>
        <p:txBody>
          <a:bodyPr wrap="square" lIns="0" tIns="0" rIns="0" bIns="0" rtlCol="0" anchor="t">
            <a:spAutoFit/>
          </a:bodyPr>
          <a:lstStyle/>
          <a:p>
            <a:pPr marL="0" lvl="0" indent="0" algn="ctr">
              <a:lnSpc>
                <a:spcPts val="9100"/>
              </a:lnSpc>
              <a:spcBef>
                <a:spcPct val="0"/>
              </a:spcBef>
            </a:pPr>
            <a:r>
              <a:rPr lang="en-US" sz="5400" b="1" u="none" spc="-70" dirty="0">
                <a:solidFill>
                  <a:srgbClr val="0E0E0E"/>
                </a:solidFill>
                <a:latin typeface="Roboto"/>
                <a:ea typeface="Roboto"/>
                <a:cs typeface="Roboto"/>
                <a:sym typeface="Roboto"/>
              </a:rPr>
              <a:t>Business Problem </a:t>
            </a:r>
          </a:p>
        </p:txBody>
      </p:sp>
      <p:sp>
        <p:nvSpPr>
          <p:cNvPr id="8" name="TextBox 7">
            <a:extLst>
              <a:ext uri="{FF2B5EF4-FFF2-40B4-BE49-F238E27FC236}">
                <a16:creationId xmlns:a16="http://schemas.microsoft.com/office/drawing/2014/main" id="{46BBFB30-65B2-0838-90FF-BD4BC4170558}"/>
              </a:ext>
            </a:extLst>
          </p:cNvPr>
          <p:cNvSpPr txBox="1"/>
          <p:nvPr/>
        </p:nvSpPr>
        <p:spPr>
          <a:xfrm>
            <a:off x="8765604" y="2143961"/>
            <a:ext cx="8823880" cy="5999078"/>
          </a:xfrm>
          <a:prstGeom prst="rect">
            <a:avLst/>
          </a:prstGeom>
          <a:noFill/>
        </p:spPr>
        <p:txBody>
          <a:bodyPr wrap="square">
            <a:spAutoFit/>
          </a:bodyPr>
          <a:lstStyle/>
          <a:p>
            <a:pPr>
              <a:lnSpc>
                <a:spcPct val="200000"/>
              </a:lnSpc>
            </a:pPr>
            <a:r>
              <a:rPr lang="en-US" sz="2800" dirty="0">
                <a:latin typeface="Roboto" panose="02000000000000000000" pitchFamily="2" charset="0"/>
                <a:ea typeface="Roboto" panose="02000000000000000000" pitchFamily="2" charset="0"/>
                <a:cs typeface="Roboto" panose="02000000000000000000" pitchFamily="2" charset="0"/>
              </a:rPr>
              <a:t>Within the shopping category, we want to identify which business type has received the most positive reviews and which has received the most negative reviews, as well as explore the reasons behind these ratings. </a:t>
            </a:r>
            <a:r>
              <a:rPr lang="en-US" sz="2800" b="1" dirty="0">
                <a:latin typeface="Roboto" panose="02000000000000000000" pitchFamily="2" charset="0"/>
                <a:ea typeface="Roboto" panose="02000000000000000000" pitchFamily="2" charset="0"/>
                <a:cs typeface="Roboto" panose="02000000000000000000" pitchFamily="2" charset="0"/>
              </a:rPr>
              <a:t>The goal is to provide insights and recommendations to better understand consumer preferences and meet their needs.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C4DB0-7450-7C8B-F44C-91A0F47590A8}"/>
            </a:ext>
          </a:extLst>
        </p:cNvPr>
        <p:cNvGrpSpPr/>
        <p:nvPr/>
      </p:nvGrpSpPr>
      <p:grpSpPr>
        <a:xfrm>
          <a:off x="0" y="0"/>
          <a:ext cx="0" cy="0"/>
          <a:chOff x="0" y="0"/>
          <a:chExt cx="0" cy="0"/>
        </a:xfrm>
      </p:grpSpPr>
      <p:sp>
        <p:nvSpPr>
          <p:cNvPr id="2" name="Freeform 2" descr="a person wearing a white shirt and tan pants is holding a brown leather cross body bag.">
            <a:extLst>
              <a:ext uri="{FF2B5EF4-FFF2-40B4-BE49-F238E27FC236}">
                <a16:creationId xmlns:a16="http://schemas.microsoft.com/office/drawing/2014/main" id="{BA7CF32E-9886-A239-EC64-2388BEEA60DC}"/>
              </a:ext>
            </a:extLst>
          </p:cNvPr>
          <p:cNvSpPr/>
          <p:nvPr/>
        </p:nvSpPr>
        <p:spPr>
          <a:xfrm>
            <a:off x="0" y="0"/>
            <a:ext cx="6057900" cy="10287000"/>
          </a:xfrm>
          <a:custGeom>
            <a:avLst/>
            <a:gdLst/>
            <a:ahLst/>
            <a:cxnLst/>
            <a:rect l="l" t="t" r="r" b="b"/>
            <a:pathLst>
              <a:path w="6057900" h="10287000">
                <a:moveTo>
                  <a:pt x="0" y="0"/>
                </a:moveTo>
                <a:lnTo>
                  <a:pt x="6057900" y="0"/>
                </a:lnTo>
                <a:lnTo>
                  <a:pt x="6057900" y="10287000"/>
                </a:lnTo>
                <a:lnTo>
                  <a:pt x="0" y="10287000"/>
                </a:lnTo>
                <a:lnTo>
                  <a:pt x="0" y="0"/>
                </a:lnTo>
                <a:close/>
              </a:path>
            </a:pathLst>
          </a:custGeom>
          <a:blipFill>
            <a:blip r:embed="rId3"/>
            <a:stretch>
              <a:fillRect l="-24292" r="-24292"/>
            </a:stretch>
          </a:blipFill>
        </p:spPr>
      </p:sp>
      <p:sp>
        <p:nvSpPr>
          <p:cNvPr id="3" name="TextBox 3">
            <a:extLst>
              <a:ext uri="{FF2B5EF4-FFF2-40B4-BE49-F238E27FC236}">
                <a16:creationId xmlns:a16="http://schemas.microsoft.com/office/drawing/2014/main" id="{5EB34F0E-A17E-F045-799F-6852657CD19E}"/>
              </a:ext>
            </a:extLst>
          </p:cNvPr>
          <p:cNvSpPr txBox="1"/>
          <p:nvPr/>
        </p:nvSpPr>
        <p:spPr>
          <a:xfrm>
            <a:off x="7633718" y="3619500"/>
            <a:ext cx="10677473" cy="3420745"/>
          </a:xfrm>
          <a:prstGeom prst="rect">
            <a:avLst/>
          </a:prstGeom>
        </p:spPr>
        <p:txBody>
          <a:bodyPr wrap="square" lIns="0" tIns="0" rIns="0" bIns="0" rtlCol="0" anchor="t">
            <a:spAutoFit/>
          </a:bodyPr>
          <a:lstStyle/>
          <a:p>
            <a:pPr marL="0" lvl="0" indent="0" algn="l">
              <a:lnSpc>
                <a:spcPts val="9100"/>
              </a:lnSpc>
              <a:spcBef>
                <a:spcPct val="0"/>
              </a:spcBef>
            </a:pPr>
            <a:r>
              <a:rPr lang="en-US" sz="6600" b="1" spc="-70" dirty="0">
                <a:solidFill>
                  <a:srgbClr val="0E0E0E"/>
                </a:solidFill>
                <a:latin typeface="Roboto"/>
                <a:ea typeface="Roboto"/>
                <a:cs typeface="Roboto"/>
                <a:sym typeface="Roboto"/>
              </a:rPr>
              <a:t>Data Preparation</a:t>
            </a:r>
          </a:p>
          <a:p>
            <a:pPr marL="857250" lvl="0" indent="-857250" algn="l">
              <a:lnSpc>
                <a:spcPts val="9100"/>
              </a:lnSpc>
              <a:spcBef>
                <a:spcPct val="0"/>
              </a:spcBef>
              <a:buFont typeface="Arial" panose="020B0604020202020204" pitchFamily="34" charset="0"/>
              <a:buChar char="•"/>
            </a:pPr>
            <a:r>
              <a:rPr lang="en-US" sz="4800" spc="-70" dirty="0">
                <a:solidFill>
                  <a:srgbClr val="0E0E0E"/>
                </a:solidFill>
                <a:latin typeface="Roboto"/>
                <a:ea typeface="Roboto"/>
                <a:cs typeface="Roboto"/>
                <a:sym typeface="Roboto"/>
              </a:rPr>
              <a:t>Business file</a:t>
            </a:r>
          </a:p>
          <a:p>
            <a:pPr marL="857250" lvl="0" indent="-857250" algn="l">
              <a:lnSpc>
                <a:spcPts val="9100"/>
              </a:lnSpc>
              <a:spcBef>
                <a:spcPct val="0"/>
              </a:spcBef>
              <a:buFont typeface="Arial" panose="020B0604020202020204" pitchFamily="34" charset="0"/>
              <a:buChar char="•"/>
            </a:pPr>
            <a:r>
              <a:rPr lang="en-US" sz="4800" spc="-70" dirty="0">
                <a:solidFill>
                  <a:srgbClr val="0E0E0E"/>
                </a:solidFill>
                <a:latin typeface="Roboto"/>
                <a:ea typeface="Roboto"/>
                <a:cs typeface="Roboto"/>
                <a:sym typeface="Roboto"/>
              </a:rPr>
              <a:t>Review file </a:t>
            </a:r>
            <a:endParaRPr lang="en-US" sz="4800" u="none" spc="-70" dirty="0">
              <a:solidFill>
                <a:srgbClr val="0E0E0E"/>
              </a:solidFill>
              <a:latin typeface="Roboto"/>
              <a:ea typeface="Roboto"/>
              <a:cs typeface="Roboto"/>
              <a:sym typeface="Roboto"/>
            </a:endParaRPr>
          </a:p>
        </p:txBody>
      </p:sp>
    </p:spTree>
    <p:extLst>
      <p:ext uri="{BB962C8B-B14F-4D97-AF65-F5344CB8AC3E}">
        <p14:creationId xmlns:p14="http://schemas.microsoft.com/office/powerpoint/2010/main" val="2201961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90B012-6FF3-909C-E209-65F720C0B819}"/>
              </a:ext>
            </a:extLst>
          </p:cNvPr>
          <p:cNvSpPr txBox="1"/>
          <p:nvPr/>
        </p:nvSpPr>
        <p:spPr>
          <a:xfrm>
            <a:off x="1905000" y="2095500"/>
            <a:ext cx="15392400" cy="769441"/>
          </a:xfrm>
          <a:prstGeom prst="rect">
            <a:avLst/>
          </a:prstGeom>
          <a:noFill/>
        </p:spPr>
        <p:txBody>
          <a:bodyPr wrap="square">
            <a:spAutoFit/>
          </a:bodyPr>
          <a:lstStyle/>
          <a:p>
            <a:r>
              <a:rPr lang="en-US" sz="4400" dirty="0">
                <a:latin typeface="Roboto" panose="02000000000000000000" pitchFamily="2" charset="0"/>
                <a:ea typeface="Roboto" panose="02000000000000000000" pitchFamily="2" charset="0"/>
                <a:cs typeface="Roboto" panose="02000000000000000000" pitchFamily="2" charset="0"/>
              </a:rPr>
              <a:t>We first used Excel to filter out the shopping categories.</a:t>
            </a:r>
          </a:p>
        </p:txBody>
      </p:sp>
      <p:sp>
        <p:nvSpPr>
          <p:cNvPr id="4" name="TextBox 3">
            <a:extLst>
              <a:ext uri="{FF2B5EF4-FFF2-40B4-BE49-F238E27FC236}">
                <a16:creationId xmlns:a16="http://schemas.microsoft.com/office/drawing/2014/main" id="{2F3DAFB0-9744-B61C-B223-CAF54FDAA3F0}"/>
              </a:ext>
            </a:extLst>
          </p:cNvPr>
          <p:cNvSpPr txBox="1"/>
          <p:nvPr/>
        </p:nvSpPr>
        <p:spPr>
          <a:xfrm>
            <a:off x="990600" y="776875"/>
            <a:ext cx="9144000" cy="769441"/>
          </a:xfrm>
          <a:prstGeom prst="rect">
            <a:avLst/>
          </a:prstGeom>
          <a:noFill/>
        </p:spPr>
        <p:txBody>
          <a:bodyPr wrap="square">
            <a:spAutoFit/>
          </a:bodyPr>
          <a:lstStyle/>
          <a:p>
            <a:r>
              <a:rPr lang="en-US" sz="4400" b="1" dirty="0">
                <a:latin typeface="Roboto" panose="02000000000000000000" pitchFamily="2" charset="0"/>
                <a:ea typeface="Roboto" panose="02000000000000000000" pitchFamily="2" charset="0"/>
                <a:cs typeface="Roboto" panose="02000000000000000000" pitchFamily="2" charset="0"/>
              </a:rPr>
              <a:t>For Business file Preparation: </a:t>
            </a:r>
          </a:p>
        </p:txBody>
      </p:sp>
      <p:pic>
        <p:nvPicPr>
          <p:cNvPr id="5" name="Picture 4">
            <a:extLst>
              <a:ext uri="{FF2B5EF4-FFF2-40B4-BE49-F238E27FC236}">
                <a16:creationId xmlns:a16="http://schemas.microsoft.com/office/drawing/2014/main" id="{3CF68735-B6B7-14E0-0322-D020BF7CD59D}"/>
              </a:ext>
            </a:extLst>
          </p:cNvPr>
          <p:cNvPicPr>
            <a:picLocks noChangeAspect="1"/>
          </p:cNvPicPr>
          <p:nvPr/>
        </p:nvPicPr>
        <p:blipFill>
          <a:blip r:embed="rId2"/>
          <a:stretch>
            <a:fillRect/>
          </a:stretch>
        </p:blipFill>
        <p:spPr>
          <a:xfrm>
            <a:off x="3657600" y="3196683"/>
            <a:ext cx="11430000" cy="6226098"/>
          </a:xfrm>
          <a:prstGeom prst="rect">
            <a:avLst/>
          </a:prstGeom>
        </p:spPr>
      </p:pic>
      <p:sp>
        <p:nvSpPr>
          <p:cNvPr id="6" name="Rectangle 5">
            <a:extLst>
              <a:ext uri="{FF2B5EF4-FFF2-40B4-BE49-F238E27FC236}">
                <a16:creationId xmlns:a16="http://schemas.microsoft.com/office/drawing/2014/main" id="{BAD871CF-1A58-E9FE-B8CA-47FE2314BF05}"/>
              </a:ext>
            </a:extLst>
          </p:cNvPr>
          <p:cNvSpPr/>
          <p:nvPr/>
        </p:nvSpPr>
        <p:spPr>
          <a:xfrm>
            <a:off x="3352800" y="3196683"/>
            <a:ext cx="1676400" cy="6518817"/>
          </a:xfrm>
          <a:prstGeom prst="rect">
            <a:avLst/>
          </a:prstGeom>
          <a:noFill/>
          <a:ln w="762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204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6A9582-94F9-4C49-3D0F-957C42209179}"/>
              </a:ext>
            </a:extLst>
          </p:cNvPr>
          <p:cNvPicPr>
            <a:picLocks noChangeAspect="1"/>
          </p:cNvPicPr>
          <p:nvPr/>
        </p:nvPicPr>
        <p:blipFill>
          <a:blip r:embed="rId3"/>
          <a:stretch>
            <a:fillRect/>
          </a:stretch>
        </p:blipFill>
        <p:spPr>
          <a:xfrm>
            <a:off x="924814" y="3825396"/>
            <a:ext cx="9601200" cy="5229922"/>
          </a:xfrm>
          <a:prstGeom prst="rect">
            <a:avLst/>
          </a:prstGeom>
        </p:spPr>
      </p:pic>
      <p:sp>
        <p:nvSpPr>
          <p:cNvPr id="9" name="TextBox 8">
            <a:extLst>
              <a:ext uri="{FF2B5EF4-FFF2-40B4-BE49-F238E27FC236}">
                <a16:creationId xmlns:a16="http://schemas.microsoft.com/office/drawing/2014/main" id="{9DBA947F-6784-8231-3961-35E01E1E8099}"/>
              </a:ext>
            </a:extLst>
          </p:cNvPr>
          <p:cNvSpPr txBox="1"/>
          <p:nvPr/>
        </p:nvSpPr>
        <p:spPr>
          <a:xfrm>
            <a:off x="685800" y="933585"/>
            <a:ext cx="16916400" cy="1754326"/>
          </a:xfrm>
          <a:prstGeom prst="rect">
            <a:avLst/>
          </a:prstGeom>
          <a:noFill/>
        </p:spPr>
        <p:txBody>
          <a:bodyPr wrap="square">
            <a:spAutoFit/>
          </a:bodyPr>
          <a:lstStyle/>
          <a:p>
            <a:r>
              <a:rPr lang="en-US" sz="3600" dirty="0">
                <a:latin typeface="Roboto" panose="02000000000000000000" pitchFamily="2" charset="0"/>
                <a:ea typeface="Roboto" panose="02000000000000000000" pitchFamily="2" charset="0"/>
                <a:cs typeface="Roboto" panose="02000000000000000000" pitchFamily="2" charset="0"/>
              </a:rPr>
              <a:t>Since the classification of shopping areas was too complex, we first conducted a preliminary </a:t>
            </a:r>
            <a:r>
              <a:rPr lang="en-US" sz="3600" b="1" dirty="0">
                <a:latin typeface="Roboto" panose="02000000000000000000" pitchFamily="2" charset="0"/>
                <a:ea typeface="Roboto" panose="02000000000000000000" pitchFamily="2" charset="0"/>
                <a:cs typeface="Roboto" panose="02000000000000000000" pitchFamily="2" charset="0"/>
              </a:rPr>
              <a:t>cluster analysis </a:t>
            </a:r>
            <a:r>
              <a:rPr lang="en-US" sz="3600" dirty="0">
                <a:latin typeface="Roboto" panose="02000000000000000000" pitchFamily="2" charset="0"/>
                <a:ea typeface="Roboto" panose="02000000000000000000" pitchFamily="2" charset="0"/>
                <a:cs typeface="Roboto" panose="02000000000000000000" pitchFamily="2" charset="0"/>
              </a:rPr>
              <a:t>on the category column cells. </a:t>
            </a:r>
            <a:r>
              <a:rPr lang="en-US" sz="3600" b="1" dirty="0">
                <a:solidFill>
                  <a:schemeClr val="bg2">
                    <a:lumMod val="25000"/>
                  </a:schemeClr>
                </a:solidFill>
                <a:latin typeface="Roboto" panose="02000000000000000000" pitchFamily="2" charset="0"/>
                <a:ea typeface="Roboto" panose="02000000000000000000" pitchFamily="2" charset="0"/>
                <a:cs typeface="Roboto" panose="02000000000000000000" pitchFamily="2" charset="0"/>
              </a:rPr>
              <a:t>We categorized them into four groups.</a:t>
            </a:r>
          </a:p>
        </p:txBody>
      </p:sp>
      <p:grpSp>
        <p:nvGrpSpPr>
          <p:cNvPr id="15" name="Group 14">
            <a:extLst>
              <a:ext uri="{FF2B5EF4-FFF2-40B4-BE49-F238E27FC236}">
                <a16:creationId xmlns:a16="http://schemas.microsoft.com/office/drawing/2014/main" id="{D57F2622-2A6E-2051-EC35-1E662BBB03D7}"/>
              </a:ext>
            </a:extLst>
          </p:cNvPr>
          <p:cNvGrpSpPr/>
          <p:nvPr/>
        </p:nvGrpSpPr>
        <p:grpSpPr>
          <a:xfrm>
            <a:off x="11173714" y="3906411"/>
            <a:ext cx="6553200" cy="4469963"/>
            <a:chOff x="11353800" y="3238500"/>
            <a:chExt cx="6553200" cy="4469963"/>
          </a:xfrm>
        </p:grpSpPr>
        <p:sp>
          <p:nvSpPr>
            <p:cNvPr id="11" name="TextBox 10">
              <a:extLst>
                <a:ext uri="{FF2B5EF4-FFF2-40B4-BE49-F238E27FC236}">
                  <a16:creationId xmlns:a16="http://schemas.microsoft.com/office/drawing/2014/main" id="{79029611-6381-C465-D53B-3D47DAEC4811}"/>
                </a:ext>
              </a:extLst>
            </p:cNvPr>
            <p:cNvSpPr txBox="1"/>
            <p:nvPr/>
          </p:nvSpPr>
          <p:spPr>
            <a:xfrm>
              <a:off x="11353800" y="4076700"/>
              <a:ext cx="6553200" cy="3631763"/>
            </a:xfrm>
            <a:prstGeom prst="rect">
              <a:avLst/>
            </a:prstGeom>
            <a:noFill/>
            <a:ln w="38100">
              <a:solidFill>
                <a:schemeClr val="bg2">
                  <a:lumMod val="10000"/>
                </a:schemeClr>
              </a:solidFill>
              <a:prstDash val="lgDash"/>
            </a:ln>
          </p:spPr>
          <p:txBody>
            <a:bodyPr wrap="square">
              <a:spAutoFit/>
            </a:bodyPr>
            <a:lstStyle/>
            <a:p>
              <a:pPr marL="285750" indent="-285750">
                <a:lnSpc>
                  <a:spcPct val="250000"/>
                </a:lnSpc>
                <a:buFont typeface="Arial" panose="020B0604020202020204" pitchFamily="34" charset="0"/>
                <a:buChar char="•"/>
              </a:pPr>
              <a:r>
                <a:rPr lang="en-US" sz="2400" b="1" dirty="0">
                  <a:latin typeface="Roboto" panose="02000000000000000000" pitchFamily="2" charset="0"/>
                  <a:ea typeface="Roboto" panose="02000000000000000000" pitchFamily="2" charset="0"/>
                  <a:cs typeface="Roboto" panose="02000000000000000000" pitchFamily="2" charset="0"/>
                </a:rPr>
                <a:t>Books, Media &amp; Hobby Shops</a:t>
              </a:r>
            </a:p>
            <a:p>
              <a:pPr marL="285750" indent="-285750">
                <a:lnSpc>
                  <a:spcPct val="250000"/>
                </a:lnSpc>
                <a:buFont typeface="Arial" panose="020B0604020202020204" pitchFamily="34" charset="0"/>
                <a:buChar char="•"/>
              </a:pPr>
              <a:r>
                <a:rPr lang="en-US" sz="2400" b="1" dirty="0">
                  <a:latin typeface="Roboto" panose="02000000000000000000" pitchFamily="2" charset="0"/>
                  <a:ea typeface="Roboto" panose="02000000000000000000" pitchFamily="2" charset="0"/>
                  <a:cs typeface="Roboto" panose="02000000000000000000" pitchFamily="2" charset="0"/>
                </a:rPr>
                <a:t>Fashion &amp; Personal Goods Stores</a:t>
              </a:r>
            </a:p>
            <a:p>
              <a:pPr marL="285750" indent="-285750">
                <a:lnSpc>
                  <a:spcPct val="250000"/>
                </a:lnSpc>
                <a:buFont typeface="Arial" panose="020B0604020202020204" pitchFamily="34" charset="0"/>
                <a:buChar char="•"/>
              </a:pPr>
              <a:r>
                <a:rPr lang="en-US" sz="2400" b="1" dirty="0">
                  <a:latin typeface="Roboto" panose="02000000000000000000" pitchFamily="2" charset="0"/>
                  <a:ea typeface="Roboto" panose="02000000000000000000" pitchFamily="2" charset="0"/>
                  <a:cs typeface="Roboto" panose="02000000000000000000" pitchFamily="2" charset="0"/>
                </a:rPr>
                <a:t>Gifts, Florists &amp; Specialty Shops</a:t>
              </a:r>
            </a:p>
            <a:p>
              <a:pPr marL="285750" indent="-285750">
                <a:lnSpc>
                  <a:spcPct val="250000"/>
                </a:lnSpc>
                <a:buFont typeface="Arial" panose="020B0604020202020204" pitchFamily="34" charset="0"/>
                <a:buChar char="•"/>
              </a:pPr>
              <a:r>
                <a:rPr lang="en-US" sz="2400" b="1" dirty="0">
                  <a:latin typeface="Roboto" panose="02000000000000000000" pitchFamily="2" charset="0"/>
                  <a:ea typeface="Roboto" panose="02000000000000000000" pitchFamily="2" charset="0"/>
                  <a:cs typeface="Roboto" panose="02000000000000000000" pitchFamily="2" charset="0"/>
                </a:rPr>
                <a:t>Home Improvement &amp; Furniture Stores</a:t>
              </a:r>
            </a:p>
          </p:txBody>
        </p:sp>
        <p:sp>
          <p:nvSpPr>
            <p:cNvPr id="14" name="Rectangle 13">
              <a:extLst>
                <a:ext uri="{FF2B5EF4-FFF2-40B4-BE49-F238E27FC236}">
                  <a16:creationId xmlns:a16="http://schemas.microsoft.com/office/drawing/2014/main" id="{8E38E114-C954-2469-A951-80580B15F350}"/>
                </a:ext>
              </a:extLst>
            </p:cNvPr>
            <p:cNvSpPr/>
            <p:nvPr/>
          </p:nvSpPr>
          <p:spPr>
            <a:xfrm>
              <a:off x="12649200" y="3238500"/>
              <a:ext cx="3505200" cy="838200"/>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latin typeface="Roboto" panose="02000000000000000000" pitchFamily="2" charset="0"/>
                  <a:ea typeface="Roboto" panose="02000000000000000000" pitchFamily="2" charset="0"/>
                  <a:cs typeface="Roboto" panose="02000000000000000000" pitchFamily="2" charset="0"/>
                </a:rPr>
                <a:t> Categories</a:t>
              </a:r>
            </a:p>
          </p:txBody>
        </p:sp>
      </p:grpSp>
      <p:sp>
        <p:nvSpPr>
          <p:cNvPr id="16" name="Rectangle 15">
            <a:extLst>
              <a:ext uri="{FF2B5EF4-FFF2-40B4-BE49-F238E27FC236}">
                <a16:creationId xmlns:a16="http://schemas.microsoft.com/office/drawing/2014/main" id="{F4081783-9F0A-1CA6-DD5F-980570DA523A}"/>
              </a:ext>
            </a:extLst>
          </p:cNvPr>
          <p:cNvSpPr/>
          <p:nvPr/>
        </p:nvSpPr>
        <p:spPr>
          <a:xfrm>
            <a:off x="1981200" y="4229100"/>
            <a:ext cx="8735314" cy="4826218"/>
          </a:xfrm>
          <a:prstGeom prst="rect">
            <a:avLst/>
          </a:prstGeom>
          <a:noFill/>
          <a:ln w="762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379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07C600-C0F9-9AA1-8A16-DC4811CDAD3D}"/>
              </a:ext>
            </a:extLst>
          </p:cNvPr>
          <p:cNvPicPr>
            <a:picLocks noChangeAspect="1"/>
          </p:cNvPicPr>
          <p:nvPr/>
        </p:nvPicPr>
        <p:blipFill>
          <a:blip r:embed="rId3"/>
          <a:stretch>
            <a:fillRect/>
          </a:stretch>
        </p:blipFill>
        <p:spPr>
          <a:xfrm>
            <a:off x="914400" y="571500"/>
            <a:ext cx="13944600" cy="4792073"/>
          </a:xfrm>
          <a:prstGeom prst="rect">
            <a:avLst/>
          </a:prstGeom>
        </p:spPr>
      </p:pic>
      <p:pic>
        <p:nvPicPr>
          <p:cNvPr id="5" name="Picture 4">
            <a:extLst>
              <a:ext uri="{FF2B5EF4-FFF2-40B4-BE49-F238E27FC236}">
                <a16:creationId xmlns:a16="http://schemas.microsoft.com/office/drawing/2014/main" id="{4E08DBC1-6CF4-09B1-9026-86C8B9851042}"/>
              </a:ext>
            </a:extLst>
          </p:cNvPr>
          <p:cNvPicPr>
            <a:picLocks noChangeAspect="1"/>
          </p:cNvPicPr>
          <p:nvPr/>
        </p:nvPicPr>
        <p:blipFill>
          <a:blip r:embed="rId4"/>
          <a:stretch>
            <a:fillRect/>
          </a:stretch>
        </p:blipFill>
        <p:spPr>
          <a:xfrm>
            <a:off x="947530" y="5829300"/>
            <a:ext cx="13911470" cy="3907451"/>
          </a:xfrm>
          <a:prstGeom prst="rect">
            <a:avLst/>
          </a:prstGeom>
        </p:spPr>
      </p:pic>
      <p:sp>
        <p:nvSpPr>
          <p:cNvPr id="11" name="TextBox 10">
            <a:extLst>
              <a:ext uri="{FF2B5EF4-FFF2-40B4-BE49-F238E27FC236}">
                <a16:creationId xmlns:a16="http://schemas.microsoft.com/office/drawing/2014/main" id="{C0D1412D-AD00-5381-6FFA-B6C1BFC1E440}"/>
              </a:ext>
            </a:extLst>
          </p:cNvPr>
          <p:cNvSpPr txBox="1"/>
          <p:nvPr/>
        </p:nvSpPr>
        <p:spPr>
          <a:xfrm>
            <a:off x="15392400" y="7429082"/>
            <a:ext cx="2514600" cy="707886"/>
          </a:xfrm>
          <a:prstGeom prst="rect">
            <a:avLst/>
          </a:prstGeom>
          <a:solidFill>
            <a:schemeClr val="bg2">
              <a:lumMod val="10000"/>
            </a:schemeClr>
          </a:solidFill>
        </p:spPr>
        <p:txBody>
          <a:bodyPr wrap="square">
            <a:spAutoFit/>
          </a:bodyPr>
          <a:lstStyle/>
          <a:p>
            <a:r>
              <a:rPr lang="en-US" sz="4000" b="1" dirty="0">
                <a:solidFill>
                  <a:schemeClr val="bg1"/>
                </a:solidFill>
                <a:latin typeface="Roboto" panose="02000000000000000000" pitchFamily="2" charset="0"/>
                <a:ea typeface="Roboto" panose="02000000000000000000" pitchFamily="2" charset="0"/>
                <a:cs typeface="Roboto" panose="02000000000000000000" pitchFamily="2" charset="0"/>
              </a:rPr>
              <a:t>K-Means</a:t>
            </a:r>
          </a:p>
        </p:txBody>
      </p:sp>
      <p:sp>
        <p:nvSpPr>
          <p:cNvPr id="12" name="TextBox 11">
            <a:extLst>
              <a:ext uri="{FF2B5EF4-FFF2-40B4-BE49-F238E27FC236}">
                <a16:creationId xmlns:a16="http://schemas.microsoft.com/office/drawing/2014/main" id="{6596AE6B-C718-CD8A-43B4-3153709D9A4A}"/>
              </a:ext>
            </a:extLst>
          </p:cNvPr>
          <p:cNvSpPr txBox="1"/>
          <p:nvPr/>
        </p:nvSpPr>
        <p:spPr>
          <a:xfrm>
            <a:off x="15240000" y="2503975"/>
            <a:ext cx="2667000" cy="1077218"/>
          </a:xfrm>
          <a:prstGeom prst="rect">
            <a:avLst/>
          </a:prstGeom>
          <a:solidFill>
            <a:schemeClr val="bg2">
              <a:lumMod val="10000"/>
            </a:schemeClr>
          </a:solidFill>
        </p:spPr>
        <p:txBody>
          <a:bodyPr wrap="square">
            <a:spAutoFit/>
          </a:bodyPr>
          <a:lstStyle/>
          <a:p>
            <a:r>
              <a:rPr lang="en-US" sz="3200" b="1" dirty="0">
                <a:solidFill>
                  <a:schemeClr val="bg1"/>
                </a:solidFill>
                <a:latin typeface="Roboto" panose="02000000000000000000" pitchFamily="2" charset="0"/>
                <a:ea typeface="Roboto" panose="02000000000000000000" pitchFamily="2" charset="0"/>
                <a:cs typeface="Roboto" panose="02000000000000000000" pitchFamily="2" charset="0"/>
              </a:rPr>
              <a:t>TF-IDF vectorization </a:t>
            </a:r>
          </a:p>
        </p:txBody>
      </p:sp>
    </p:spTree>
    <p:extLst>
      <p:ext uri="{BB962C8B-B14F-4D97-AF65-F5344CB8AC3E}">
        <p14:creationId xmlns:p14="http://schemas.microsoft.com/office/powerpoint/2010/main" val="3481864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762000" y="495300"/>
            <a:ext cx="10677473" cy="1099596"/>
          </a:xfrm>
          <a:prstGeom prst="rect">
            <a:avLst/>
          </a:prstGeom>
        </p:spPr>
        <p:txBody>
          <a:bodyPr wrap="square" lIns="0" tIns="0" rIns="0" bIns="0" rtlCol="0" anchor="t">
            <a:spAutoFit/>
          </a:bodyPr>
          <a:lstStyle/>
          <a:p>
            <a:pPr marL="0" lvl="0" indent="0" algn="l">
              <a:lnSpc>
                <a:spcPts val="9100"/>
              </a:lnSpc>
              <a:spcBef>
                <a:spcPct val="0"/>
              </a:spcBef>
            </a:pPr>
            <a:r>
              <a:rPr lang="en-US" sz="6600" b="1" u="none" spc="-70" dirty="0">
                <a:solidFill>
                  <a:srgbClr val="0E0E0E"/>
                </a:solidFill>
                <a:latin typeface="Roboto"/>
                <a:ea typeface="Roboto"/>
                <a:cs typeface="Roboto"/>
                <a:sym typeface="Roboto"/>
              </a:rPr>
              <a:t>Processing and Cleaning</a:t>
            </a:r>
          </a:p>
        </p:txBody>
      </p:sp>
      <p:pic>
        <p:nvPicPr>
          <p:cNvPr id="7" name="Picture 6">
            <a:extLst>
              <a:ext uri="{FF2B5EF4-FFF2-40B4-BE49-F238E27FC236}">
                <a16:creationId xmlns:a16="http://schemas.microsoft.com/office/drawing/2014/main" id="{BD7600DD-C5C0-8C19-23ED-F40FF6B5E435}"/>
              </a:ext>
            </a:extLst>
          </p:cNvPr>
          <p:cNvPicPr>
            <a:picLocks noChangeAspect="1"/>
          </p:cNvPicPr>
          <p:nvPr/>
        </p:nvPicPr>
        <p:blipFill>
          <a:blip r:embed="rId3"/>
          <a:stretch>
            <a:fillRect/>
          </a:stretch>
        </p:blipFill>
        <p:spPr>
          <a:xfrm>
            <a:off x="699396" y="2552700"/>
            <a:ext cx="9297698" cy="3877216"/>
          </a:xfrm>
          <a:prstGeom prst="rect">
            <a:avLst/>
          </a:prstGeom>
        </p:spPr>
      </p:pic>
      <p:pic>
        <p:nvPicPr>
          <p:cNvPr id="9" name="Picture 8">
            <a:extLst>
              <a:ext uri="{FF2B5EF4-FFF2-40B4-BE49-F238E27FC236}">
                <a16:creationId xmlns:a16="http://schemas.microsoft.com/office/drawing/2014/main" id="{74D18F4B-9EC4-4175-B95C-1D37A0CE92C4}"/>
              </a:ext>
            </a:extLst>
          </p:cNvPr>
          <p:cNvPicPr>
            <a:picLocks noChangeAspect="1"/>
          </p:cNvPicPr>
          <p:nvPr/>
        </p:nvPicPr>
        <p:blipFill>
          <a:blip r:embed="rId4"/>
          <a:stretch>
            <a:fillRect/>
          </a:stretch>
        </p:blipFill>
        <p:spPr>
          <a:xfrm>
            <a:off x="10330805" y="2076467"/>
            <a:ext cx="7340507" cy="7663825"/>
          </a:xfrm>
          <a:prstGeom prst="rect">
            <a:avLst/>
          </a:prstGeom>
        </p:spPr>
      </p:pic>
      <p:sp>
        <p:nvSpPr>
          <p:cNvPr id="11" name="TextBox 10">
            <a:extLst>
              <a:ext uri="{FF2B5EF4-FFF2-40B4-BE49-F238E27FC236}">
                <a16:creationId xmlns:a16="http://schemas.microsoft.com/office/drawing/2014/main" id="{787471AE-AF7C-BD7A-CE69-71D3B7C7005F}"/>
              </a:ext>
            </a:extLst>
          </p:cNvPr>
          <p:cNvSpPr txBox="1"/>
          <p:nvPr/>
        </p:nvSpPr>
        <p:spPr>
          <a:xfrm>
            <a:off x="897553" y="7147260"/>
            <a:ext cx="8765161" cy="2308324"/>
          </a:xfrm>
          <a:prstGeom prst="rect">
            <a:avLst/>
          </a:prstGeom>
          <a:noFill/>
        </p:spPr>
        <p:txBody>
          <a:bodyPr wrap="square">
            <a:spAutoFit/>
          </a:bodyPr>
          <a:lstStyle/>
          <a:p>
            <a:r>
              <a:rPr lang="en-US" sz="3600" dirty="0">
                <a:latin typeface="Roboto" panose="02000000000000000000" pitchFamily="2" charset="0"/>
                <a:ea typeface="Roboto" panose="02000000000000000000" pitchFamily="2" charset="0"/>
                <a:cs typeface="Roboto" panose="02000000000000000000" pitchFamily="2" charset="0"/>
              </a:rPr>
              <a:t>There are missing values in business file, but since the missing columns were not relevant to our analysis, </a:t>
            </a:r>
            <a:r>
              <a:rPr lang="en-US" sz="3600" b="1" dirty="0">
                <a:latin typeface="Roboto" panose="02000000000000000000" pitchFamily="2" charset="0"/>
                <a:ea typeface="Roboto" panose="02000000000000000000" pitchFamily="2" charset="0"/>
                <a:cs typeface="Roboto" panose="02000000000000000000" pitchFamily="2" charset="0"/>
              </a:rPr>
              <a:t>we decided to keep them</a:t>
            </a:r>
            <a:r>
              <a:rPr lang="en-US" b="1" dirty="0">
                <a:latin typeface="Roboto" panose="02000000000000000000" pitchFamily="2" charset="0"/>
                <a:ea typeface="Roboto" panose="02000000000000000000" pitchFamily="2" charset="0"/>
                <a:cs typeface="Roboto" panose="02000000000000000000" pitchFamily="2" charset="0"/>
              </a:rPr>
              <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2620</TotalTime>
  <Words>3958</Words>
  <Application>Microsoft Office PowerPoint</Application>
  <PresentationFormat>Custom</PresentationFormat>
  <Paragraphs>297</Paragraphs>
  <Slides>29</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Calibri</vt:lpstr>
      <vt:lpstr>Roboto</vt:lpstr>
      <vt:lpstr>Roboto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title here</dc:title>
  <dc:creator>user</dc:creator>
  <cp:lastModifiedBy>昱瑾 陳</cp:lastModifiedBy>
  <cp:revision>23</cp:revision>
  <dcterms:created xsi:type="dcterms:W3CDTF">2006-08-16T00:00:00Z</dcterms:created>
  <dcterms:modified xsi:type="dcterms:W3CDTF">2025-03-06T00:30:48Z</dcterms:modified>
  <dc:identifier>DAGgvAUUh6g</dc:identifier>
</cp:coreProperties>
</file>